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4"/>
  </p:sldMasterIdLst>
  <p:sldIdLst>
    <p:sldId id="258" r:id="rId5"/>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B25E"/>
    <a:srgbClr val="A5AE62"/>
    <a:srgbClr val="3BB3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2" autoAdjust="0"/>
    <p:restoredTop sz="94660"/>
  </p:normalViewPr>
  <p:slideViewPr>
    <p:cSldViewPr snapToGrid="0" showGuides="1">
      <p:cViewPr varScale="1">
        <p:scale>
          <a:sx n="85" d="100"/>
          <a:sy n="85" d="100"/>
        </p:scale>
        <p:origin x="1181" y="72"/>
      </p:cViewPr>
      <p:guideLst>
        <p:guide orient="horz" pos="1729"/>
        <p:guide pos="288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ja-JP" altLang="en-US"/>
              <a:t>マスター タイトルの書式設定</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lgn="l">
              <a:defRPr/>
            </a:lvl1p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0250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397755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084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204596752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768096" y="2967788"/>
            <a:ext cx="356616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ja-JP" altLang="en-US"/>
              <a:t>マスター テキストの書式設定</a:t>
            </a:r>
          </a:p>
        </p:txBody>
      </p:sp>
      <p:sp>
        <p:nvSpPr>
          <p:cNvPr id="6" name="Content Placeholder 5"/>
          <p:cNvSpPr>
            <a:spLocks noGrp="1"/>
          </p:cNvSpPr>
          <p:nvPr>
            <p:ph sz="quarter" idx="4"/>
          </p:nvPr>
        </p:nvSpPr>
        <p:spPr>
          <a:xfrm>
            <a:off x="4491990" y="2967788"/>
            <a:ext cx="3566160" cy="33415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306620257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2771873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117138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ja-JP" altLang="en-US"/>
              <a:t>マスター タイトルの書式設定</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64180929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421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spTree>
    <p:extLst>
      <p:ext uri="{BB962C8B-B14F-4D97-AF65-F5344CB8AC3E}">
        <p14:creationId xmlns:p14="http://schemas.microsoft.com/office/powerpoint/2010/main" val="312058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8CA357-9264-4DF7-A320-49EC1D1B70D9}" type="slidenum">
              <a:rPr kumimoji="1" lang="ja-JP" altLang="en-US" smtClean="0"/>
              <a:t>‹#›</a:t>
            </a:fld>
            <a:endParaRPr kumimoji="1" lang="ja-JP" alt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748355"/>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0500713-86E1-40AF-8E07-5831C49596FC}" type="datetimeFigureOut">
              <a:rPr kumimoji="1" lang="ja-JP" altLang="en-US" smtClean="0"/>
              <a:t>2023/10/5</a:t>
            </a:fld>
            <a:endParaRPr kumimoji="1" lang="ja-JP" alt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kumimoji="1" lang="ja-JP" alt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18CA357-9264-4DF7-A320-49EC1D1B70D9}" type="slidenum">
              <a:rPr kumimoji="1" lang="ja-JP" altLang="en-US" smtClean="0"/>
              <a:t>‹#›</a:t>
            </a:fld>
            <a:endParaRPr kumimoji="1" lang="ja-JP" alt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581973"/>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80000"/>
        </a:lnSpc>
        <a:spcBef>
          <a:spcPct val="0"/>
        </a:spcBef>
        <a:buNone/>
        <a:defRPr kumimoji="1"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kumimoji="1"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kumimoji="1" sz="12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png" Type="http://schemas.openxmlformats.org/officeDocument/2006/relationships/image"/><Relationship Id="rId3" Target="../media/image3.jpe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5DCD94-8DE9-472B-96DF-AC34BCAB614C}"/>
              </a:ext>
            </a:extLst>
          </p:cNvPr>
          <p:cNvSpPr>
            <a:spLocks noGrp="1"/>
          </p:cNvSpPr>
          <p:nvPr>
            <p:ph type="title"/>
          </p:nvPr>
        </p:nvSpPr>
        <p:spPr>
          <a:xfrm>
            <a:off x="498348" y="254121"/>
            <a:ext cx="8147304" cy="821196"/>
          </a:xfrm>
        </p:spPr>
        <p:txBody>
          <a:bodyPr>
            <a:normAutofit/>
          </a:bodyPr>
          <a:lstStyle/>
          <a:p>
            <a:pPr algn="ctr"/>
            <a:r>
              <a:rPr lang="ja-JP" altLang="en-US" sz="2800" dirty="0">
                <a:solidFill>
                  <a:schemeClr val="tx1"/>
                </a:solidFill>
                <a:latin typeface="BIZ UDPゴシック" panose="020B0400000000000000" pitchFamily="50" charset="-128"/>
                <a:ea typeface="BIZ UDPゴシック" panose="020B0400000000000000" pitchFamily="50" charset="-128"/>
              </a:rPr>
              <a:t>国立公園の環境保全活動に関する協力協定</a:t>
            </a:r>
            <a:br>
              <a:rPr kumimoji="1" lang="en-US" altLang="ja-JP" dirty="0">
                <a:solidFill>
                  <a:schemeClr val="tx1"/>
                </a:solidFill>
                <a:latin typeface="BIZ UDPゴシック" panose="020B0400000000000000" pitchFamily="50" charset="-128"/>
                <a:ea typeface="BIZ UDPゴシック" panose="020B0400000000000000" pitchFamily="50" charset="-128"/>
              </a:rPr>
            </a:br>
            <a:r>
              <a:rPr lang="ja-JP" altLang="en-US" sz="1350" dirty="0">
                <a:solidFill>
                  <a:schemeClr val="tx1"/>
                </a:solidFill>
                <a:latin typeface="BIZ UDPゴシック" panose="020B0400000000000000" pitchFamily="50" charset="-128"/>
                <a:ea typeface="BIZ UDPゴシック" panose="020B0400000000000000" pitchFamily="50" charset="-128"/>
              </a:rPr>
              <a:t>～一般財団法人セブン</a:t>
            </a:r>
            <a:r>
              <a:rPr lang="en-US" altLang="ja-JP" sz="1350" dirty="0">
                <a:solidFill>
                  <a:schemeClr val="tx1"/>
                </a:solidFill>
                <a:latin typeface="BIZ UDPゴシック" panose="020B0400000000000000" pitchFamily="50" charset="-128"/>
                <a:ea typeface="BIZ UDPゴシック" panose="020B0400000000000000" pitchFamily="50" charset="-128"/>
              </a:rPr>
              <a:t>‐</a:t>
            </a:r>
            <a:r>
              <a:rPr lang="ja-JP" altLang="en-US" sz="1350" dirty="0">
                <a:solidFill>
                  <a:schemeClr val="tx1"/>
                </a:solidFill>
                <a:latin typeface="BIZ UDPゴシック" panose="020B0400000000000000" pitchFamily="50" charset="-128"/>
                <a:ea typeface="BIZ UDPゴシック" panose="020B0400000000000000" pitchFamily="50" charset="-128"/>
              </a:rPr>
              <a:t>イレブン記念財団、環境省～</a:t>
            </a:r>
            <a:endParaRPr lang="ja-JP" altLang="en-US" sz="1650" dirty="0">
              <a:solidFill>
                <a:schemeClr val="tx1"/>
              </a:solidFill>
              <a:latin typeface="BIZ UDPゴシック" panose="020B0400000000000000" pitchFamily="50" charset="-128"/>
              <a:ea typeface="BIZ UDPゴシック" panose="020B0400000000000000" pitchFamily="50" charset="-128"/>
            </a:endParaRPr>
          </a:p>
        </p:txBody>
      </p:sp>
      <p:sp>
        <p:nvSpPr>
          <p:cNvPr id="3" name="コンテンツ プレースホルダー 2">
            <a:extLst>
              <a:ext uri="{FF2B5EF4-FFF2-40B4-BE49-F238E27FC236}">
                <a16:creationId xmlns:a16="http://schemas.microsoft.com/office/drawing/2014/main" id="{FAC3FFD6-13E8-4C8D-89CF-64EC0F375C66}"/>
              </a:ext>
            </a:extLst>
          </p:cNvPr>
          <p:cNvSpPr>
            <a:spLocks noGrp="1"/>
          </p:cNvSpPr>
          <p:nvPr>
            <p:ph idx="1"/>
          </p:nvPr>
        </p:nvSpPr>
        <p:spPr>
          <a:xfrm>
            <a:off x="513125" y="1016527"/>
            <a:ext cx="8132527" cy="692377"/>
          </a:xfrm>
        </p:spPr>
        <p:txBody>
          <a:bodyPr>
            <a:noAutofit/>
          </a:bodyPr>
          <a:lstStyle/>
          <a:p>
            <a:pPr marL="625475" indent="-625475" algn="just">
              <a:buNone/>
            </a:pPr>
            <a:r>
              <a:rPr lang="ja-JP" altLang="en-US" sz="1400" dirty="0">
                <a:latin typeface="BIZ UDPゴシック" panose="020B0400000000000000" pitchFamily="50" charset="-128"/>
                <a:ea typeface="BIZ UDPゴシック" panose="020B0400000000000000" pitchFamily="50" charset="-128"/>
              </a:rPr>
              <a:t>〇目的：国立公園における環境保全活動の推進を図り、我が国を代表するに足る傑出した自然の風景地の保護及び生物多様性の確保に向けた取組の促進、並びに保護と利用の好循環による地域社会の持続的な発展に寄与すること</a:t>
            </a:r>
            <a:endParaRPr lang="en-US" altLang="ja-JP" sz="1400" dirty="0">
              <a:latin typeface="BIZ UDPゴシック" panose="020B0400000000000000" pitchFamily="50" charset="-128"/>
              <a:ea typeface="BIZ UDPゴシック" panose="020B0400000000000000" pitchFamily="50" charset="-128"/>
            </a:endParaRPr>
          </a:p>
          <a:p>
            <a:pPr algn="just"/>
            <a:endParaRPr kumimoji="1" lang="en-US" altLang="ja-JP" sz="1400" dirty="0">
              <a:latin typeface="BIZ UDPゴシック" panose="020B0400000000000000" pitchFamily="50" charset="-128"/>
              <a:ea typeface="BIZ UDPゴシック" panose="020B0400000000000000" pitchFamily="50" charset="-128"/>
            </a:endParaRPr>
          </a:p>
          <a:p>
            <a:pPr algn="just"/>
            <a:endParaRPr kumimoji="1" lang="en-US" altLang="ja-JP" sz="1400" dirty="0">
              <a:latin typeface="BIZ UDPゴシック" panose="020B0400000000000000" pitchFamily="50" charset="-128"/>
              <a:ea typeface="BIZ UDPゴシック" panose="020B0400000000000000" pitchFamily="50" charset="-128"/>
            </a:endParaRPr>
          </a:p>
        </p:txBody>
      </p:sp>
      <p:pic>
        <p:nvPicPr>
          <p:cNvPr id="1026" name="Picture 2" descr="一般財団法人セブン-イレブン記念財団">
            <a:extLst>
              <a:ext uri="{FF2B5EF4-FFF2-40B4-BE49-F238E27FC236}">
                <a16:creationId xmlns:a16="http://schemas.microsoft.com/office/drawing/2014/main" id="{F82C9C31-C136-49BF-BCED-BD4109A3F4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726" y="5364058"/>
            <a:ext cx="2143125" cy="35004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環境省">
            <a:extLst>
              <a:ext uri="{FF2B5EF4-FFF2-40B4-BE49-F238E27FC236}">
                <a16:creationId xmlns:a16="http://schemas.microsoft.com/office/drawing/2014/main" id="{9D4C95E3-A4F1-47D1-8494-F3C2A9EF09A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726" y="5949939"/>
            <a:ext cx="2145116" cy="585032"/>
          </a:xfrm>
          <a:prstGeom prst="rect">
            <a:avLst/>
          </a:prstGeom>
          <a:noFill/>
          <a:extLst>
            <a:ext uri="{909E8E84-426E-40DD-AFC4-6F175D3DCCD1}">
              <a14:hiddenFill xmlns:a14="http://schemas.microsoft.com/office/drawing/2010/main">
                <a:solidFill>
                  <a:srgbClr val="FFFFFF"/>
                </a:solidFill>
              </a14:hiddenFill>
            </a:ext>
          </a:extLst>
        </p:spPr>
      </p:pic>
      <p:sp>
        <p:nvSpPr>
          <p:cNvPr id="12" name="コンテンツ プレースホルダー 2">
            <a:extLst>
              <a:ext uri="{FF2B5EF4-FFF2-40B4-BE49-F238E27FC236}">
                <a16:creationId xmlns:a16="http://schemas.microsoft.com/office/drawing/2014/main" id="{9B973662-3411-4A6B-B868-057244580D7A}"/>
              </a:ext>
            </a:extLst>
          </p:cNvPr>
          <p:cNvSpPr txBox="1">
            <a:spLocks/>
          </p:cNvSpPr>
          <p:nvPr/>
        </p:nvSpPr>
        <p:spPr>
          <a:xfrm>
            <a:off x="2589198" y="5185997"/>
            <a:ext cx="6194075" cy="765786"/>
          </a:xfrm>
          <a:prstGeom prst="rect">
            <a:avLst/>
          </a:prstGeom>
        </p:spPr>
        <p:txBody>
          <a:bodyPr vert="horz" lIns="68580" tIns="34290" rIns="68580" bIns="34290" rtlCol="0">
            <a:no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kumimoji="1"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kumimoji="1" sz="1400" kern="1200">
                <a:solidFill>
                  <a:schemeClr val="tx1"/>
                </a:solidFill>
                <a:latin typeface="+mn-lt"/>
                <a:ea typeface="+mn-ea"/>
                <a:cs typeface="+mn-cs"/>
              </a:defRPr>
            </a:lvl9pPr>
          </a:lstStyle>
          <a:p>
            <a:pPr marL="0" indent="0" algn="just">
              <a:buNone/>
            </a:pPr>
            <a:r>
              <a:rPr lang="ja-JP" altLang="en-US" sz="1200" dirty="0">
                <a:latin typeface="BIZ UDPゴシック" panose="020B0400000000000000" pitchFamily="50" charset="-128"/>
                <a:ea typeface="BIZ UDPゴシック" panose="020B0400000000000000" pitchFamily="50" charset="-128"/>
              </a:rPr>
              <a:t>全国のセブン</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イレブン店頭でお預かりした募金と㈱セブン</a:t>
            </a:r>
            <a:r>
              <a:rPr lang="en-US" altLang="ja-JP" sz="1200" dirty="0">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イレブン・ジャパンからの寄付金をもとに、日本の四季折々の美しい自然や貴重な生態系を次世代に引き継ぐために、地域に根差した環境市民団体の活動の支援や、産官学民が連携した地域一体型の森づくりなどを行う。</a:t>
            </a:r>
            <a:r>
              <a:rPr lang="en-US" altLang="ja-JP" sz="1200" dirty="0">
                <a:latin typeface="BIZ UDPゴシック" panose="020B0400000000000000" pitchFamily="50" charset="-128"/>
                <a:ea typeface="BIZ UDPゴシック" panose="020B0400000000000000" pitchFamily="50" charset="-128"/>
              </a:rPr>
              <a:t>2023</a:t>
            </a:r>
            <a:r>
              <a:rPr lang="ja-JP" altLang="en-US" sz="1200" dirty="0">
                <a:latin typeface="BIZ UDPゴシック" panose="020B0400000000000000" pitchFamily="50" charset="-128"/>
                <a:ea typeface="BIZ UDPゴシック" panose="020B0400000000000000" pitchFamily="50" charset="-128"/>
              </a:rPr>
              <a:t>年に財団設立から</a:t>
            </a:r>
            <a:r>
              <a:rPr lang="en-US" altLang="ja-JP" sz="1200" dirty="0">
                <a:latin typeface="BIZ UDPゴシック" panose="020B0400000000000000" pitchFamily="50" charset="-128"/>
                <a:ea typeface="BIZ UDPゴシック" panose="020B0400000000000000" pitchFamily="50" charset="-128"/>
              </a:rPr>
              <a:t>30</a:t>
            </a:r>
            <a:r>
              <a:rPr lang="ja-JP" altLang="en-US" sz="1200" dirty="0">
                <a:latin typeface="BIZ UDPゴシック" panose="020B0400000000000000" pitchFamily="50" charset="-128"/>
                <a:ea typeface="BIZ UDPゴシック" panose="020B0400000000000000" pitchFamily="50" charset="-128"/>
              </a:rPr>
              <a:t>周年を迎える。</a:t>
            </a:r>
            <a:endParaRPr lang="en-US" altLang="ja-JP" sz="1200" dirty="0">
              <a:latin typeface="BIZ UDPゴシック" panose="020B0400000000000000" pitchFamily="50" charset="-128"/>
              <a:ea typeface="BIZ UDPゴシック" panose="020B0400000000000000" pitchFamily="50" charset="-128"/>
            </a:endParaRPr>
          </a:p>
        </p:txBody>
      </p:sp>
      <p:sp>
        <p:nvSpPr>
          <p:cNvPr id="7" name="四角形: 角を丸くする 6">
            <a:extLst>
              <a:ext uri="{FF2B5EF4-FFF2-40B4-BE49-F238E27FC236}">
                <a16:creationId xmlns:a16="http://schemas.microsoft.com/office/drawing/2014/main" id="{E132F182-E925-4C3E-BEA0-C3A61216A9C9}"/>
              </a:ext>
            </a:extLst>
          </p:cNvPr>
          <p:cNvSpPr/>
          <p:nvPr/>
        </p:nvSpPr>
        <p:spPr>
          <a:xfrm>
            <a:off x="650746" y="1747223"/>
            <a:ext cx="8132527" cy="3362136"/>
          </a:xfrm>
          <a:prstGeom prst="roundRect">
            <a:avLst>
              <a:gd name="adj" fmla="val 9918"/>
            </a:avLst>
          </a:prstGeom>
          <a:solidFill>
            <a:schemeClr val="accent5">
              <a:lumMod val="20000"/>
              <a:lumOff val="80000"/>
            </a:schemeClr>
          </a:solidFill>
          <a:ln>
            <a:solidFill>
              <a:srgbClr val="A2B25E"/>
            </a:solidFill>
          </a:ln>
        </p:spPr>
        <p:style>
          <a:lnRef idx="2">
            <a:schemeClr val="accent1">
              <a:shade val="50000"/>
            </a:schemeClr>
          </a:lnRef>
          <a:fillRef idx="1">
            <a:schemeClr val="accent1"/>
          </a:fillRef>
          <a:effectRef idx="0">
            <a:schemeClr val="accent1"/>
          </a:effectRef>
          <a:fontRef idx="minor">
            <a:schemeClr val="lt1"/>
          </a:fontRef>
        </p:style>
        <p:txBody>
          <a:bodyPr lIns="144000" tIns="0" rIns="144000" rtlCol="0" anchor="t"/>
          <a:lstStyle/>
          <a:p>
            <a:pPr>
              <a:lnSpc>
                <a:spcPts val="2800"/>
              </a:lnSpc>
            </a:pPr>
            <a:r>
              <a:rPr kumimoji="1" lang="ja-JP" altLang="en-US" sz="1600" b="1" u="sng"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当面の協力活動</a:t>
            </a:r>
            <a:endParaRPr kumimoji="1" lang="en-US" altLang="ja-JP" sz="1600" b="1" u="sng"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spcBef>
                <a:spcPts val="600"/>
              </a:spcBef>
            </a:pPr>
            <a:r>
              <a:rPr kumimoji="1" lang="ja-JP" altLang="en-US" sz="1300" b="1" dirty="0">
                <a:solidFill>
                  <a:schemeClr val="tx1"/>
                </a:solidFill>
                <a:latin typeface="BIZ UDPゴシック" panose="020B0400000000000000" pitchFamily="50" charset="-128"/>
                <a:ea typeface="BIZ UDPゴシック" panose="020B0400000000000000" pitchFamily="50" charset="-128"/>
              </a:rPr>
              <a:t>本協定に基づき、国立公園において①協働での環境保全活動、②環境市民活動助成、③環境保全活動への参加の呼びかけ等を行う。今後、両者の合意に基づき、適宜協力項目を追加する。</a:t>
            </a:r>
            <a:endParaRPr kumimoji="1" lang="en-US" altLang="ja-JP" sz="1300" b="1"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9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協働の環境保全活動については以下５つの国立公園から開始し、順次拡大をしていく予定。</a:t>
            </a:r>
            <a:endParaRPr kumimoji="1" lang="en-US" altLang="ja-JP" sz="13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・三陸復興国立公園（みちのく潮風トレイル）</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復興支援、２０２４年６月に開通</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5</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周年</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300" dirty="0">
                <a:solidFill>
                  <a:schemeClr val="tx1"/>
                </a:solidFill>
                <a:latin typeface="BIZ UDPゴシック" panose="020B0400000000000000" pitchFamily="50" charset="-128"/>
                <a:ea typeface="BIZ UDPゴシック" panose="020B0400000000000000" pitchFamily="50" charset="-128"/>
              </a:rPr>
              <a:t>沿線の美化清掃やトレイル整備などを協働で実施</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・日光国立公園（那須地域）</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２０２４年１２月に</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90</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周年</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300" dirty="0">
                <a:solidFill>
                  <a:schemeClr val="tx1"/>
                </a:solidFill>
                <a:latin typeface="BIZ UDPゴシック" panose="020B0400000000000000" pitchFamily="50" charset="-128"/>
                <a:ea typeface="BIZ UDPゴシック" panose="020B0400000000000000" pitchFamily="50" charset="-128"/>
              </a:rPr>
              <a:t>景観の保全のため、外来種対策や里山管理を協働で実施</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・富士箱根伊豆国立公園（箱根地域）</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２０２６年２月に</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90</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周年</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300" dirty="0">
                <a:solidFill>
                  <a:schemeClr val="tx1"/>
                </a:solidFill>
                <a:latin typeface="BIZ UDPゴシック" panose="020B0400000000000000" pitchFamily="50" charset="-128"/>
                <a:ea typeface="BIZ UDPゴシック" panose="020B0400000000000000" pitchFamily="50" charset="-128"/>
              </a:rPr>
              <a:t>植物の保全のため、防鹿柵の設置・点検を協働で実施</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・瀬戸内海国立公園（周防大島）</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 ２０２４年３月に</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90</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周年</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300" dirty="0">
                <a:solidFill>
                  <a:schemeClr val="tx1"/>
                </a:solidFill>
                <a:latin typeface="BIZ UDPゴシック" panose="020B0400000000000000" pitchFamily="50" charset="-128"/>
                <a:ea typeface="BIZ UDPゴシック" panose="020B0400000000000000" pitchFamily="50" charset="-128"/>
              </a:rPr>
              <a:t>登山道の維持管理等を協働で実施</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・霧島錦江湾国立公園（重富干潟）</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２０２４年３月に</a:t>
            </a:r>
            <a:r>
              <a:rPr kumimoji="1" lang="en-US" altLang="ja-JP" sz="1300" b="1" dirty="0">
                <a:solidFill>
                  <a:schemeClr val="tx1"/>
                </a:solidFill>
                <a:latin typeface="BIZ UDPゴシック" panose="020B0400000000000000" pitchFamily="50" charset="-128"/>
                <a:ea typeface="BIZ UDPゴシック" panose="020B0400000000000000" pitchFamily="50" charset="-128"/>
              </a:rPr>
              <a:t>90</a:t>
            </a:r>
            <a:r>
              <a:rPr kumimoji="1" lang="ja-JP" altLang="en-US" sz="1300" b="1" dirty="0">
                <a:solidFill>
                  <a:schemeClr val="tx1"/>
                </a:solidFill>
                <a:latin typeface="BIZ UDPゴシック" panose="020B0400000000000000" pitchFamily="50" charset="-128"/>
                <a:ea typeface="BIZ UDPゴシック" panose="020B0400000000000000" pitchFamily="50" charset="-128"/>
              </a:rPr>
              <a:t>周年</a:t>
            </a: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300" dirty="0">
                <a:solidFill>
                  <a:schemeClr val="tx1"/>
                </a:solidFill>
                <a:latin typeface="BIZ UDPゴシック" panose="020B0400000000000000" pitchFamily="50" charset="-128"/>
                <a:ea typeface="BIZ UDPゴシック" panose="020B0400000000000000" pitchFamily="50" charset="-128"/>
              </a:rPr>
              <a:t>干潟の保全・再生を協働で実施</a:t>
            </a:r>
            <a:endParaRPr kumimoji="1" lang="en-US" altLang="ja-JP" sz="13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300" b="1" dirty="0">
                <a:solidFill>
                  <a:schemeClr val="tx1"/>
                </a:solidFill>
                <a:latin typeface="BIZ UDPゴシック" panose="020B0400000000000000" pitchFamily="50" charset="-128"/>
                <a:ea typeface="BIZ UDPゴシック" panose="020B0400000000000000" pitchFamily="50" charset="-128"/>
              </a:rPr>
              <a:t>　</a:t>
            </a:r>
            <a:r>
              <a:rPr kumimoji="1" lang="ja-JP" altLang="en-US" sz="1400" b="1" dirty="0">
                <a:solidFill>
                  <a:schemeClr val="tx1"/>
                </a:solidFill>
                <a:latin typeface="BIZ UDPゴシック" panose="020B0400000000000000" pitchFamily="50" charset="-128"/>
                <a:ea typeface="BIZ UDPゴシック" panose="020B0400000000000000" pitchFamily="50" charset="-128"/>
              </a:rPr>
              <a:t>　　　　　　　　　　　　　　　　　　　　　　　　　</a:t>
            </a:r>
          </a:p>
        </p:txBody>
      </p:sp>
      <p:sp>
        <p:nvSpPr>
          <p:cNvPr id="4" name="テキスト ボックス 3"/>
          <p:cNvSpPr txBox="1"/>
          <p:nvPr/>
        </p:nvSpPr>
        <p:spPr>
          <a:xfrm>
            <a:off x="2589198" y="6027003"/>
            <a:ext cx="6260076" cy="830997"/>
          </a:xfrm>
          <a:prstGeom prst="rect">
            <a:avLst/>
          </a:prstGeom>
          <a:noFill/>
        </p:spPr>
        <p:txBody>
          <a:bodyPr wrap="square" rtlCol="0">
            <a:spAutoFit/>
          </a:bodyPr>
          <a:lstStyle/>
          <a:p>
            <a:pPr algn="just"/>
            <a:r>
              <a:rPr kumimoji="1" lang="ja-JP" altLang="en-US" sz="1200" dirty="0">
                <a:latin typeface="BIZ UDPゴシック" panose="020B0400000000000000" pitchFamily="50" charset="-128"/>
                <a:ea typeface="BIZ UDPゴシック" panose="020B0400000000000000" pitchFamily="50" charset="-128"/>
              </a:rPr>
              <a:t>我が国を代表する傑出した自然の風景地を国立公園に指定し、感動と学びを提供するために保護と利用を推進するともに生物多様性の確保に取り組んでいる。また、保護と利用の好循環による地域社会の持続的な発展を目指している。</a:t>
            </a:r>
            <a:endParaRPr kumimoji="1" lang="en-US" altLang="ja-JP" sz="1200" dirty="0">
              <a:latin typeface="BIZ UDPゴシック" panose="020B0400000000000000" pitchFamily="50" charset="-128"/>
              <a:ea typeface="BIZ UDPゴシック" panose="020B0400000000000000" pitchFamily="50" charset="-128"/>
            </a:endParaRPr>
          </a:p>
          <a:p>
            <a:pPr algn="just"/>
            <a:r>
              <a:rPr kumimoji="1" lang="en-US" altLang="ja-JP" sz="1200" dirty="0">
                <a:latin typeface="BIZ UDPゴシック" panose="020B0400000000000000" pitchFamily="50" charset="-128"/>
                <a:ea typeface="BIZ UDPゴシック" panose="020B0400000000000000" pitchFamily="50" charset="-128"/>
              </a:rPr>
              <a:t>2024</a:t>
            </a:r>
            <a:r>
              <a:rPr kumimoji="1" lang="ja-JP" altLang="en-US" sz="1200" dirty="0">
                <a:latin typeface="BIZ UDPゴシック" panose="020B0400000000000000" pitchFamily="50" charset="-128"/>
                <a:ea typeface="BIZ UDPゴシック" panose="020B0400000000000000" pitchFamily="50" charset="-128"/>
              </a:rPr>
              <a:t>年に最初の国立公園の指定から</a:t>
            </a:r>
            <a:r>
              <a:rPr kumimoji="1" lang="en-US" altLang="ja-JP" sz="1200" dirty="0">
                <a:latin typeface="BIZ UDPゴシック" panose="020B0400000000000000" pitchFamily="50" charset="-128"/>
                <a:ea typeface="BIZ UDPゴシック" panose="020B0400000000000000" pitchFamily="50" charset="-128"/>
              </a:rPr>
              <a:t>90</a:t>
            </a:r>
            <a:r>
              <a:rPr kumimoji="1" lang="ja-JP" altLang="en-US" sz="1200" dirty="0">
                <a:latin typeface="BIZ UDPゴシック" panose="020B0400000000000000" pitchFamily="50" charset="-128"/>
                <a:ea typeface="BIZ UDPゴシック" panose="020B0400000000000000" pitchFamily="50" charset="-128"/>
              </a:rPr>
              <a:t>周年を迎える。</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3694A956-099E-B310-1BF6-C3F3E1C6BF5A}"/>
              </a:ext>
            </a:extLst>
          </p:cNvPr>
          <p:cNvSpPr txBox="1"/>
          <p:nvPr/>
        </p:nvSpPr>
        <p:spPr>
          <a:xfrm>
            <a:off x="6665720" y="37447"/>
            <a:ext cx="2217274" cy="276999"/>
          </a:xfrm>
          <a:prstGeom prst="rect">
            <a:avLst/>
          </a:prstGeom>
          <a:noFill/>
          <a:ln>
            <a:solidFill>
              <a:schemeClr val="tx1"/>
            </a:solidFill>
          </a:ln>
        </p:spPr>
        <p:txBody>
          <a:bodyPr wrap="none" rtlCol="0">
            <a:spAutoFit/>
          </a:bodyPr>
          <a:lstStyle/>
          <a:p>
            <a:r>
              <a:rPr lang="en-US" altLang="ja-JP" sz="1200" dirty="0">
                <a:effectLst/>
                <a:latin typeface="游ゴシック" panose="020B0400000000000000" pitchFamily="50" charset="-128"/>
                <a:cs typeface="ＭＳ Ｐゴシック" panose="020B0600070205080204" pitchFamily="50" charset="-128"/>
              </a:rPr>
              <a:t>2023</a:t>
            </a:r>
            <a:r>
              <a:rPr lang="ja-JP" altLang="ja-JP" sz="1200" dirty="0">
                <a:effectLst/>
                <a:ea typeface="游ゴシック" panose="020B0400000000000000" pitchFamily="50" charset="-128"/>
                <a:cs typeface="ＭＳ Ｐゴシック" panose="020B0600070205080204" pitchFamily="50" charset="-128"/>
              </a:rPr>
              <a:t>年４月協定締結時の資料</a:t>
            </a:r>
            <a:endParaRPr kumimoji="1" lang="ja-JP" altLang="en-US" sz="1200" dirty="0"/>
          </a:p>
        </p:txBody>
      </p:sp>
    </p:spTree>
    <p:extLst>
      <p:ext uri="{BB962C8B-B14F-4D97-AF65-F5344CB8AC3E}">
        <p14:creationId xmlns:p14="http://schemas.microsoft.com/office/powerpoint/2010/main" val="4259321598"/>
      </p:ext>
    </p:extLst>
  </p:cSld>
  <p:clrMapOvr>
    <a:masterClrMapping/>
  </p:clrMapOvr>
</p:sld>
</file>

<file path=ppt/theme/_rels/theme1.xml.rels><?xml version="1.0" encoding="UTF-8" standalone="yes"?><Relationships xmlns="http://schemas.openxmlformats.org/package/2006/relationships"><Relationship Id="rId1" Target="../media/image1.jpeg" Type="http://schemas.openxmlformats.org/officeDocument/2006/relationships/image"/></Relationships>
</file>

<file path=ppt/theme/theme1.xml><?xml version="1.0" encoding="utf-8"?>
<a:theme xmlns:a="http://schemas.openxmlformats.org/drawingml/2006/main" name="インテグラル">
  <a:themeElements>
    <a:clrScheme name="インテグラル">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インテグラル">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インテグラル">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4DD306CFEE1F944589E9350748A6A554" ma:contentTypeVersion="12" ma:contentTypeDescription="新しいドキュメントを作成します。" ma:contentTypeScope="" ma:versionID="beffa51790755bbdb9b23841f7e521a5">
  <xsd:schema xmlns:xsd="http://www.w3.org/2001/XMLSchema" xmlns:xs="http://www.w3.org/2001/XMLSchema" xmlns:p="http://schemas.microsoft.com/office/2006/metadata/properties" xmlns:ns3="d4f01cac-e39d-46a1-bc35-c92cdfc85ca5" xmlns:ns4="0bf1ab0f-ca87-47e9-a020-002e94d2ed2d" targetNamespace="http://schemas.microsoft.com/office/2006/metadata/properties" ma:root="true" ma:fieldsID="b7ecadce200106dd6c2bbec864402307" ns3:_="" ns4:_="">
    <xsd:import namespace="d4f01cac-e39d-46a1-bc35-c92cdfc85ca5"/>
    <xsd:import namespace="0bf1ab0f-ca87-47e9-a020-002e94d2ed2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f01cac-e39d-46a1-bc35-c92cdfc85c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f1ab0f-ca87-47e9-a020-002e94d2ed2d"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element name="SharingHintHash" ma:index="14"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794F62F-CCB8-49B6-A478-FAAA67D62A8D}">
  <ds:schemaRefs>
    <ds:schemaRef ds:uri="http://schemas.microsoft.com/sharepoint/v3/contenttype/forms"/>
  </ds:schemaRefs>
</ds:datastoreItem>
</file>

<file path=customXml/itemProps2.xml><?xml version="1.0" encoding="utf-8"?>
<ds:datastoreItem xmlns:ds="http://schemas.openxmlformats.org/officeDocument/2006/customXml" ds:itemID="{723F12F5-1B2F-47C6-A8F5-A2522604EC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f01cac-e39d-46a1-bc35-c92cdfc85ca5"/>
    <ds:schemaRef ds:uri="0bf1ab0f-ca87-47e9-a020-002e94d2ed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F4A1E2-7BFB-46B7-9D6C-1DB8D972A39B}">
  <ds:schemaRefs>
    <ds:schemaRef ds:uri="http://purl.org/dc/elements/1.1/"/>
    <ds:schemaRef ds:uri="http://schemas.microsoft.com/office/2006/metadata/properties"/>
    <ds:schemaRef ds:uri="http://purl.org/dc/terms/"/>
    <ds:schemaRef ds:uri="http://schemas.openxmlformats.org/package/2006/metadata/core-properties"/>
    <ds:schemaRef ds:uri="0bf1ab0f-ca87-47e9-a020-002e94d2ed2d"/>
    <ds:schemaRef ds:uri="http://purl.org/dc/dcmitype/"/>
    <ds:schemaRef ds:uri="http://schemas.microsoft.com/office/infopath/2007/PartnerControls"/>
    <ds:schemaRef ds:uri="http://schemas.microsoft.com/office/2006/documentManagement/types"/>
    <ds:schemaRef ds:uri="d4f01cac-e39d-46a1-bc35-c92cdfc85c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Integral</Template>
  <Words>469</Words>
  <PresentationFormat>画面に合わせる (4:3)</PresentationFormat>
  <Paragraphs>21</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BIZ UDPゴシック</vt:lpstr>
      <vt:lpstr>游ゴシック</vt:lpstr>
      <vt:lpstr>Garamond</vt:lpstr>
      <vt:lpstr>Tw Cen MT</vt:lpstr>
      <vt:lpstr>Tw Cen MT Condensed</vt:lpstr>
      <vt:lpstr>Wingdings 3</vt:lpstr>
      <vt:lpstr>インテグラル</vt:lpstr>
      <vt:lpstr>国立公園の環境保全活動に関する協力協定 ～一般財団法人セブン‐イレブン記念財団、環境省～</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0x0101004DD306CFEE1F944589E9350748A6A554</vt:lpwstr>
  </property>
</Properties>
</file>