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sldIdLst>
    <p:sldId id="1524" r:id="rId2"/>
    <p:sldId id="1526" r:id="rId3"/>
  </p:sldIdLst>
  <p:sldSz cx="9906000" cy="6858000" type="A4"/>
  <p:notesSz cx="6807200" cy="9939338"/>
  <p:custDataLst>
    <p:tags r:id="rId5"/>
  </p:custDataLst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要書" id="{CE8CEA02-ECB9-42AB-90AC-56DEDEE1D8D9}">
          <p14:sldIdLst>
            <p14:sldId id="1524"/>
          </p14:sldIdLst>
        </p14:section>
        <p14:section name="記入例" id="{9EEEDA0B-B904-4453-8194-5517D161C1A6}">
          <p14:sldIdLst>
            <p14:sldId id="152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FFFCC"/>
    <a:srgbClr val="FFFF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B9BD6E-C2E1-4447-8820-69E1043067C7}" v="4" dt="2025-09-05T00:29:4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11" Target="revisionInfo.xml" Type="http://schemas.microsoft.com/office/2015/10/relationships/revisionInfo"/><Relationship Id="rId12" Target="../customXml/item1.xml" Type="http://schemas.openxmlformats.org/officeDocument/2006/relationships/customXml"/><Relationship Id="rId13" Target="../customXml/item2.xml" Type="http://schemas.openxmlformats.org/officeDocument/2006/relationships/customXml"/><Relationship Id="rId14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tags/tag1.xml" Type="http://schemas.openxmlformats.org/officeDocument/2006/relationships/tags"/><Relationship Id="rId6" Target="commentAuthors.xml" Type="http://schemas.openxmlformats.org/officeDocument/2006/relationships/commentAuthors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3A366-18D8-487E-BA3E-3E48B2E60B5E}" type="datetimeFigureOut">
              <a:rPr kumimoji="1" lang="en-US" smtClean="0"/>
              <a:t>9/5/2025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87251-69ED-4350-BB0B-12262A29A32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21225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83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496547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2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jpe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9.jpeg" Type="http://schemas.openxmlformats.org/officeDocument/2006/relationships/image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2.png" Type="http://schemas.openxmlformats.org/officeDocument/2006/relationships/image"/><Relationship Id="rId5" Target="../media/image13.svg" Type="http://schemas.openxmlformats.org/officeDocument/2006/relationships/image"/><Relationship Id="rId6" Target="../media/image14.jpeg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7.jpeg" Type="http://schemas.openxmlformats.org/officeDocument/2006/relationships/image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36CE-E602-4651-B4F8-DD0931A631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2025/9/5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リード文レベルあり（</a:t>
            </a:r>
            <a:r>
              <a:rPr kumimoji="1" lang="en-US" altLang="ja-JP"/>
              <a:t>Tab</a:t>
            </a:r>
            <a:r>
              <a:rPr kumimoji="1" lang="ja-JP" altLang="en-US"/>
              <a:t>キーで第</a:t>
            </a:r>
            <a:r>
              <a:rPr kumimoji="1" lang="en-US" altLang="ja-JP"/>
              <a:t>4</a:t>
            </a:r>
            <a:r>
              <a:rPr kumimoji="1" lang="ja-JP" altLang="en-US"/>
              <a:t>レベルまで選べます）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赤色の吹出しに示した選択肢の中から選択して記載</a:t>
            </a:r>
            <a:endParaRPr kumimoji="1" lang="en-US" altLang="ja-JP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事業内容を説明</a:t>
            </a:r>
            <a:endParaRPr kumimoji="1" lang="en-US" altLang="ja-JP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事業の目的を箇条書きで記載。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</a:p>
          <a:p>
            <a:pPr lvl="0"/>
            <a:endParaRPr kumimoji="1" lang="en-US" altLang="ja-JP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【</a:t>
            </a:r>
            <a:r>
              <a:rPr kumimoji="1" lang="ja-JP" altLang="en-US"/>
              <a:t>令和２年度要求額 </a:t>
            </a:r>
            <a:r>
              <a:rPr kumimoji="1" lang="en-US" altLang="ja-JP"/>
              <a:t>0,000</a:t>
            </a:r>
            <a:r>
              <a:rPr kumimoji="1" lang="ja-JP" altLang="en-US"/>
              <a:t>百万円（</a:t>
            </a:r>
            <a:r>
              <a:rPr kumimoji="1" lang="en-US" altLang="ja-JP"/>
              <a:t>0,000</a:t>
            </a:r>
            <a:r>
              <a:rPr kumimoji="1" lang="ja-JP" altLang="en-US"/>
              <a:t>百万円）</a:t>
            </a:r>
            <a:r>
              <a:rPr kumimoji="1" lang="en-US" altLang="ja-JP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補助対象、支援対象の例、事業イメージ </a:t>
            </a:r>
            <a:r>
              <a:rPr kumimoji="1" lang="en-US" altLang="ja-JP"/>
              <a:t>etc.</a:t>
            </a:r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選　　　 択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22435" y="6368678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54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1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12" Target="../tags/tag2.xml" Type="http://schemas.openxmlformats.org/officeDocument/2006/relationships/tags"/><Relationship Id="rId13" Target="../embeddings/oleObject1.bin" Type="http://schemas.openxmlformats.org/officeDocument/2006/relationships/oleObject"/><Relationship Id="rId14" Target="../media/image1.emf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95" imgH="396" progId="TCLayout.ActiveDocument.1">
                  <p:embed/>
                </p:oleObj>
              </mc:Choice>
              <mc:Fallback>
                <p:oleObj name="think-cell Slide" r:id="rId13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58" r:id="rId9"/>
    <p:sldLayoutId id="2147483659" r:id="rId10"/>
  </p:sldLayoutIdLst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tags/tag3.xml" Type="http://schemas.openxmlformats.org/officeDocument/2006/relationships/tags"/><Relationship Id="rId2" Target="../slideLayouts/slideLayout10.xml" Type="http://schemas.openxmlformats.org/officeDocument/2006/relationships/slideLayout"/><Relationship Id="rId3" Target="../notesSlides/notesSlide1.xml" Type="http://schemas.openxmlformats.org/officeDocument/2006/relationships/notesSlide"/><Relationship Id="rId4" Target="../embeddings/oleObject2.bin" Type="http://schemas.openxmlformats.org/officeDocument/2006/relationships/oleObject"/><Relationship Id="rId5" Target="../media/image1.emf" Type="http://schemas.openxmlformats.org/officeDocument/2006/relationships/image"/><Relationship Id="rId6" Target="../media/image1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slideLayouts/slideLayout10.xml" Type="http://schemas.openxmlformats.org/officeDocument/2006/relationships/slideLayout"/><Relationship Id="rId3" Target="../notesSlides/notesSlide2.xml" Type="http://schemas.openxmlformats.org/officeDocument/2006/relationships/notesSlide"/><Relationship Id="rId4" Target="../embeddings/oleObject2.bin" Type="http://schemas.openxmlformats.org/officeDocument/2006/relationships/oleObject"/><Relationship Id="rId5" Target="../media/image1.emf" Type="http://schemas.openxmlformats.org/officeDocument/2006/relationships/image"/><Relationship Id="rId6" Target="../media/image1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97745C-7241-40B2-A78F-1626D13992D3}"/>
              </a:ext>
            </a:extLst>
          </p:cNvPr>
          <p:cNvSpPr/>
          <p:nvPr/>
        </p:nvSpPr>
        <p:spPr>
          <a:xfrm>
            <a:off x="62400" y="52211"/>
            <a:ext cx="5398600" cy="51815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　　　　　「〇〇（</a:t>
            </a:r>
            <a:r>
              <a:rPr lang="ja-JP" altLang="en-US" sz="1750" b="1" dirty="0">
                <a:latin typeface="Meiryo UI"/>
                <a:ea typeface="Meiryo UI"/>
              </a:rPr>
              <a:t>県名）・〇〇（市町村名）</a:t>
            </a:r>
            <a:r>
              <a:rPr kumimoji="1" lang="ja-JP" altLang="en-US" sz="17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」</a:t>
            </a:r>
            <a:endParaRPr kumimoji="1" lang="en-US" sz="17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9715" y="5071411"/>
            <a:ext cx="9779610" cy="1619064"/>
            <a:chOff x="512002" y="2435539"/>
            <a:chExt cx="8835763" cy="2229001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512002" y="2435539"/>
              <a:ext cx="8835763" cy="472473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４．企業に求めたい内容</a:t>
              </a:r>
              <a:endParaRPr kumimoji="1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512002" y="2908014"/>
              <a:ext cx="8835763" cy="1756526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FA69EF-75C6-6E29-D762-F29C5BC16971}"/>
              </a:ext>
            </a:extLst>
          </p:cNvPr>
          <p:cNvSpPr txBox="1"/>
          <p:nvPr/>
        </p:nvSpPr>
        <p:spPr>
          <a:xfrm>
            <a:off x="5554261" y="891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沖縄地区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1111DC-58D7-0292-F72B-0960EB05F9CC}"/>
              </a:ext>
            </a:extLst>
          </p:cNvPr>
          <p:cNvSpPr txBox="1"/>
          <p:nvPr/>
        </p:nvSpPr>
        <p:spPr>
          <a:xfrm>
            <a:off x="5554261" y="262501"/>
            <a:ext cx="2727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地域脱炭素に向けたマッチングイベント概要書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0E13EFF5-98EB-BC07-BE98-515BD4C469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2581" y="43955"/>
            <a:ext cx="762000" cy="552450"/>
          </a:xfrm>
          <a:prstGeom prst="rect">
            <a:avLst/>
          </a:prstGeom>
        </p:spPr>
      </p:pic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2527D488-8DD8-9BA0-8B52-815FE6BAEC0B}"/>
              </a:ext>
            </a:extLst>
          </p:cNvPr>
          <p:cNvSpPr txBox="1"/>
          <p:nvPr/>
        </p:nvSpPr>
        <p:spPr>
          <a:xfrm>
            <a:off x="0" y="6858000"/>
            <a:ext cx="3887603" cy="21544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38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876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815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753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691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629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567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506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※本</a:t>
            </a:r>
            <a:r>
              <a:rPr lang="ja-JP" altLang="ja-JP" sz="800" kern="100" dirty="0">
                <a:solidFill>
                  <a:srgbClr val="FF0000"/>
                </a:solidFill>
                <a:latin typeface="Meiryo UI"/>
                <a:ea typeface="Meiryo UI"/>
                <a:cs typeface="Times New Roman"/>
              </a:rPr>
              <a:t>概要書</a:t>
            </a: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は、</a:t>
            </a:r>
            <a:r>
              <a:rPr lang="ja-JP" altLang="en-US" sz="800" kern="100" dirty="0">
                <a:solidFill>
                  <a:srgbClr val="FF0000"/>
                </a:solidFill>
                <a:latin typeface="Meiryo UI"/>
                <a:ea typeface="Meiryo UI"/>
                <a:cs typeface="Times New Roman"/>
              </a:rPr>
              <a:t>ブース出展者及び来場者に事前配布する</a:t>
            </a:r>
            <a:r>
              <a:rPr kumimoji="1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パンフレット</a:t>
            </a: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に掲載する予定です。</a:t>
            </a:r>
            <a:endParaRPr kumimoji="1" lang="en-US" altLang="ja-JP" sz="8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Times New Roman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B0E83F9-0638-7823-27F5-4F27694B02EE}"/>
              </a:ext>
            </a:extLst>
          </p:cNvPr>
          <p:cNvSpPr/>
          <p:nvPr/>
        </p:nvSpPr>
        <p:spPr>
          <a:xfrm>
            <a:off x="70694" y="1910449"/>
            <a:ext cx="5556080" cy="1575712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ADDFDA8-DF2A-231F-9211-7283734B17B6}"/>
              </a:ext>
            </a:extLst>
          </p:cNvPr>
          <p:cNvSpPr/>
          <p:nvPr/>
        </p:nvSpPr>
        <p:spPr>
          <a:xfrm>
            <a:off x="5912457" y="1910449"/>
            <a:ext cx="3937846" cy="1575712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447BF16-7AD4-4EB4-59EB-5B16DD5216A0}"/>
              </a:ext>
            </a:extLst>
          </p:cNvPr>
          <p:cNvSpPr/>
          <p:nvPr/>
        </p:nvSpPr>
        <p:spPr>
          <a:xfrm>
            <a:off x="70693" y="1715379"/>
            <a:ext cx="9779609" cy="32761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．地域の抱える課題　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00B4561-9B36-7E59-6E9F-477FADFDCB72}"/>
              </a:ext>
            </a:extLst>
          </p:cNvPr>
          <p:cNvSpPr/>
          <p:nvPr/>
        </p:nvSpPr>
        <p:spPr>
          <a:xfrm>
            <a:off x="70694" y="2075848"/>
            <a:ext cx="1945254" cy="145197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環境・脱炭素に関する課題</a:t>
            </a: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948309A-8751-0182-353D-981D78EA3FDC}"/>
              </a:ext>
            </a:extLst>
          </p:cNvPr>
          <p:cNvSpPr/>
          <p:nvPr/>
        </p:nvSpPr>
        <p:spPr>
          <a:xfrm>
            <a:off x="5936126" y="2075848"/>
            <a:ext cx="1945254" cy="145197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同時解決したい地域の課題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C3CDCCC-DD63-CA70-EB18-F6FABB15C386}"/>
              </a:ext>
            </a:extLst>
          </p:cNvPr>
          <p:cNvGrpSpPr/>
          <p:nvPr/>
        </p:nvGrpSpPr>
        <p:grpSpPr>
          <a:xfrm>
            <a:off x="59715" y="3556080"/>
            <a:ext cx="6919925" cy="1436036"/>
            <a:chOff x="512002" y="2435539"/>
            <a:chExt cx="6252071" cy="2372208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3495C9B6-1C8E-BC5B-58CD-EA1BD4CABDF0}"/>
                </a:ext>
              </a:extLst>
            </p:cNvPr>
            <p:cNvSpPr/>
            <p:nvPr/>
          </p:nvSpPr>
          <p:spPr>
            <a:xfrm>
              <a:off x="512002" y="2435539"/>
              <a:ext cx="6252071" cy="472474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/>
                  <a:ea typeface="Meiryo UI"/>
                </a:rPr>
                <a:t>３．</a:t>
              </a:r>
              <a:r>
                <a:rPr lang="ja-JP" altLang="en-US" sz="1600" b="1" dirty="0">
                  <a:latin typeface="Meiryo UI"/>
                  <a:ea typeface="Meiryo UI"/>
                </a:rPr>
                <a:t>取組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/>
                  <a:ea typeface="Meiryo UI"/>
                </a:rPr>
                <a:t>の概要</a:t>
              </a:r>
              <a:endParaRPr kumimoji="1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9878549-F399-6FC7-0D91-5DEBF46A9B40}"/>
                </a:ext>
              </a:extLst>
            </p:cNvPr>
            <p:cNvSpPr/>
            <p:nvPr/>
          </p:nvSpPr>
          <p:spPr>
            <a:xfrm>
              <a:off x="512002" y="2908013"/>
              <a:ext cx="6252071" cy="1899734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E388A57-026B-107D-6153-A57ACE08B570}"/>
              </a:ext>
            </a:extLst>
          </p:cNvPr>
          <p:cNvSpPr/>
          <p:nvPr/>
        </p:nvSpPr>
        <p:spPr>
          <a:xfrm>
            <a:off x="59715" y="659156"/>
            <a:ext cx="9790587" cy="984847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BD1F3B8-C8F5-32E7-FB6C-76EC951E99A7}"/>
              </a:ext>
            </a:extLst>
          </p:cNvPr>
          <p:cNvSpPr/>
          <p:nvPr/>
        </p:nvSpPr>
        <p:spPr>
          <a:xfrm>
            <a:off x="70695" y="666069"/>
            <a:ext cx="9768630" cy="32761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latin typeface="Meiryo UI"/>
                <a:ea typeface="Meiryo UI"/>
              </a:rPr>
              <a:t>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．地域特性（ビジョンなど）</a:t>
            </a:r>
            <a:endParaRPr kumimoji="1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1CC0FEA-4252-08AD-2C83-5D3D58C607D5}"/>
              </a:ext>
            </a:extLst>
          </p:cNvPr>
          <p:cNvSpPr/>
          <p:nvPr/>
        </p:nvSpPr>
        <p:spPr>
          <a:xfrm>
            <a:off x="7128089" y="3565456"/>
            <a:ext cx="2666559" cy="1425974"/>
          </a:xfrm>
          <a:prstGeom prst="rect">
            <a:avLst/>
          </a:prstGeom>
          <a:noFill/>
          <a:ln>
            <a:solidFill>
              <a:srgbClr val="009C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取組の方向性・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概要等のイメージ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（イラスト・写真掲載の欄として活用ください）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7904AB-B073-E3DC-6A86-95443D36F1AF}"/>
              </a:ext>
            </a:extLst>
          </p:cNvPr>
          <p:cNvSpPr/>
          <p:nvPr/>
        </p:nvSpPr>
        <p:spPr>
          <a:xfrm>
            <a:off x="121303" y="123353"/>
            <a:ext cx="620369" cy="362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8ABFDE-E190-824D-A608-82B865EB561E}"/>
              </a:ext>
            </a:extLst>
          </p:cNvPr>
          <p:cNvSpPr txBox="1"/>
          <p:nvPr/>
        </p:nvSpPr>
        <p:spPr>
          <a:xfrm>
            <a:off x="108323" y="23553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/>
              <a:t>地</a:t>
            </a:r>
            <a:r>
              <a:rPr kumimoji="1" lang="ja-JP" altLang="en-US" sz="1200" dirty="0"/>
              <a:t>－●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1EADD76-6223-E4B8-A3AF-DA0F7D35BDEF}"/>
              </a:ext>
            </a:extLst>
          </p:cNvPr>
          <p:cNvSpPr/>
          <p:nvPr/>
        </p:nvSpPr>
        <p:spPr>
          <a:xfrm>
            <a:off x="176693" y="160312"/>
            <a:ext cx="509588" cy="112180"/>
          </a:xfrm>
          <a:prstGeom prst="rect">
            <a:avLst/>
          </a:prstGeom>
          <a:solidFill>
            <a:srgbClr val="009C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8D14FE-FB60-3F24-70DD-801B36862837}"/>
              </a:ext>
            </a:extLst>
          </p:cNvPr>
          <p:cNvSpPr txBox="1"/>
          <p:nvPr/>
        </p:nvSpPr>
        <p:spPr>
          <a:xfrm>
            <a:off x="144389" y="108680"/>
            <a:ext cx="57419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>
                <a:solidFill>
                  <a:schemeClr val="bg1"/>
                </a:solidFill>
              </a:rPr>
              <a:t>ブース番号</a:t>
            </a:r>
            <a:endParaRPr kumimoji="1" lang="ja-JP" alt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49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97745C-7241-40B2-A78F-1626D13992D3}"/>
              </a:ext>
            </a:extLst>
          </p:cNvPr>
          <p:cNvSpPr/>
          <p:nvPr/>
        </p:nvSpPr>
        <p:spPr>
          <a:xfrm>
            <a:off x="62400" y="52211"/>
            <a:ext cx="5398600" cy="51815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　　　「〇〇（県名）・〇〇（市町村名）」</a:t>
            </a:r>
            <a:endParaRPr kumimoji="1" lang="en-US" sz="17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9715" y="5071411"/>
            <a:ext cx="9779610" cy="1619064"/>
            <a:chOff x="512002" y="2435539"/>
            <a:chExt cx="8835763" cy="2229001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512002" y="2435539"/>
              <a:ext cx="8835763" cy="472473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４．企業に求めたい内容</a:t>
              </a:r>
              <a:endParaRPr kumimoji="1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512002" y="2908014"/>
              <a:ext cx="8835763" cy="1756526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FA69EF-75C6-6E29-D762-F29C5BC16971}"/>
              </a:ext>
            </a:extLst>
          </p:cNvPr>
          <p:cNvSpPr txBox="1"/>
          <p:nvPr/>
        </p:nvSpPr>
        <p:spPr>
          <a:xfrm>
            <a:off x="5554261" y="891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沖縄地区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1111DC-58D7-0292-F72B-0960EB05F9CC}"/>
              </a:ext>
            </a:extLst>
          </p:cNvPr>
          <p:cNvSpPr txBox="1"/>
          <p:nvPr/>
        </p:nvSpPr>
        <p:spPr>
          <a:xfrm>
            <a:off x="5554261" y="262501"/>
            <a:ext cx="2727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地域脱炭素に向けたマッチングイベント概要書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0E13EFF5-98EB-BC07-BE98-515BD4C469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2581" y="43955"/>
            <a:ext cx="762000" cy="55245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B0E83F9-0638-7823-27F5-4F27694B02EE}"/>
              </a:ext>
            </a:extLst>
          </p:cNvPr>
          <p:cNvSpPr/>
          <p:nvPr/>
        </p:nvSpPr>
        <p:spPr>
          <a:xfrm>
            <a:off x="70694" y="1910449"/>
            <a:ext cx="5556080" cy="1575712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ADDFDA8-DF2A-231F-9211-7283734B17B6}"/>
              </a:ext>
            </a:extLst>
          </p:cNvPr>
          <p:cNvSpPr/>
          <p:nvPr/>
        </p:nvSpPr>
        <p:spPr>
          <a:xfrm>
            <a:off x="5912457" y="1910449"/>
            <a:ext cx="3937846" cy="1575712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447BF16-7AD4-4EB4-59EB-5B16DD5216A0}"/>
              </a:ext>
            </a:extLst>
          </p:cNvPr>
          <p:cNvSpPr/>
          <p:nvPr/>
        </p:nvSpPr>
        <p:spPr>
          <a:xfrm>
            <a:off x="70693" y="1715379"/>
            <a:ext cx="9779609" cy="32761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２．地域の抱える課題　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00B4561-9B36-7E59-6E9F-477FADFDCB72}"/>
              </a:ext>
            </a:extLst>
          </p:cNvPr>
          <p:cNvSpPr/>
          <p:nvPr/>
        </p:nvSpPr>
        <p:spPr>
          <a:xfrm>
            <a:off x="70694" y="2075848"/>
            <a:ext cx="1945254" cy="145197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環境・脱炭素に関する課題</a:t>
            </a:r>
            <a:r>
              <a:rPr kumimoji="1" lang="en-US" altLang="ja-JP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948309A-8751-0182-353D-981D78EA3FDC}"/>
              </a:ext>
            </a:extLst>
          </p:cNvPr>
          <p:cNvSpPr/>
          <p:nvPr/>
        </p:nvSpPr>
        <p:spPr>
          <a:xfrm>
            <a:off x="5936126" y="2075848"/>
            <a:ext cx="1945254" cy="145197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同時解決したい地域の課題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A192B63-5C8C-2EA0-B66F-CD98F7E6BB06}"/>
              </a:ext>
            </a:extLst>
          </p:cNvPr>
          <p:cNvSpPr txBox="1"/>
          <p:nvPr/>
        </p:nvSpPr>
        <p:spPr>
          <a:xfrm>
            <a:off x="5892138" y="2272890"/>
            <a:ext cx="390927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水害対策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・獣害対策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・住みやすいまちづくり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・産業活性化による雇用創出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・観光地域づくり/観光資源の磨きあげ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B565DC3-9251-AC03-C602-04D7FADE8BCE}"/>
              </a:ext>
            </a:extLst>
          </p:cNvPr>
          <p:cNvSpPr txBox="1"/>
          <p:nvPr/>
        </p:nvSpPr>
        <p:spPr>
          <a:xfrm>
            <a:off x="111352" y="2400366"/>
            <a:ext cx="5556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・公共施設の脱炭素化（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ZEB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ZEH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）</a:t>
            </a: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・公用車の脱炭素化（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EV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導入）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・ごみ処理施設の老朽化、ごみ出しや処理費用に関する課題、プラごみ・海洋ごみ対策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・エネルギー資金の流出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C3CDCCC-DD63-CA70-EB18-F6FABB15C386}"/>
              </a:ext>
            </a:extLst>
          </p:cNvPr>
          <p:cNvGrpSpPr/>
          <p:nvPr/>
        </p:nvGrpSpPr>
        <p:grpSpPr>
          <a:xfrm>
            <a:off x="59715" y="3556080"/>
            <a:ext cx="6919925" cy="1436036"/>
            <a:chOff x="512002" y="2435539"/>
            <a:chExt cx="6252071" cy="2372208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3495C9B6-1C8E-BC5B-58CD-EA1BD4CABDF0}"/>
                </a:ext>
              </a:extLst>
            </p:cNvPr>
            <p:cNvSpPr/>
            <p:nvPr/>
          </p:nvSpPr>
          <p:spPr>
            <a:xfrm>
              <a:off x="512002" y="2435539"/>
              <a:ext cx="6252071" cy="472474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３．取組の概要</a:t>
              </a:r>
              <a:endParaRPr kumimoji="1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9878549-F399-6FC7-0D91-5DEBF46A9B40}"/>
                </a:ext>
              </a:extLst>
            </p:cNvPr>
            <p:cNvSpPr/>
            <p:nvPr/>
          </p:nvSpPr>
          <p:spPr>
            <a:xfrm>
              <a:off x="512002" y="2908013"/>
              <a:ext cx="6252071" cy="1899734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8398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E388A57-026B-107D-6153-A57ACE08B570}"/>
              </a:ext>
            </a:extLst>
          </p:cNvPr>
          <p:cNvSpPr/>
          <p:nvPr/>
        </p:nvSpPr>
        <p:spPr>
          <a:xfrm>
            <a:off x="59715" y="659156"/>
            <a:ext cx="9790587" cy="984847"/>
          </a:xfrm>
          <a:prstGeom prst="rect">
            <a:avLst/>
          </a:prstGeom>
          <a:noFill/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BD1F3B8-C8F5-32E7-FB6C-76EC951E99A7}"/>
              </a:ext>
            </a:extLst>
          </p:cNvPr>
          <p:cNvSpPr/>
          <p:nvPr/>
        </p:nvSpPr>
        <p:spPr>
          <a:xfrm>
            <a:off x="70695" y="666069"/>
            <a:ext cx="9768630" cy="32761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3EAD9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１．地域特性（ビジョンなど）</a:t>
            </a:r>
            <a:endParaRPr kumimoji="1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1CC0FEA-4252-08AD-2C83-5D3D58C607D5}"/>
              </a:ext>
            </a:extLst>
          </p:cNvPr>
          <p:cNvSpPr/>
          <p:nvPr/>
        </p:nvSpPr>
        <p:spPr>
          <a:xfrm>
            <a:off x="7128089" y="3565456"/>
            <a:ext cx="2666559" cy="1425974"/>
          </a:xfrm>
          <a:prstGeom prst="rect">
            <a:avLst/>
          </a:prstGeom>
          <a:noFill/>
          <a:ln>
            <a:solidFill>
              <a:srgbClr val="009C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取組の方向性・概要等のイメージ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（イラスト・写真掲載の欄として活用ください）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9A03DB-5EA5-71BC-6D04-097D9EC54800}"/>
              </a:ext>
            </a:extLst>
          </p:cNvPr>
          <p:cNvSpPr txBox="1"/>
          <p:nvPr/>
        </p:nvSpPr>
        <p:spPr>
          <a:xfrm>
            <a:off x="5106838" y="0"/>
            <a:ext cx="3844766" cy="738664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スライド１枚におさまるように作成お願いします。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文字は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12pt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以上の大きさでお願いします。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必要に応じ、枠の大きさ</a:t>
            </a:r>
            <a:r>
              <a:rPr lang="ja-JP" altLang="en-US" sz="1400" dirty="0">
                <a:latin typeface="Meiryo UI"/>
                <a:ea typeface="Meiryo UI"/>
              </a:rPr>
              <a:t>は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変更可能です</a:t>
            </a:r>
            <a:r>
              <a:rPr kumimoji="1" lang="ja-JP" altLang="en-US" sz="1400" dirty="0"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272906-8C2C-49E2-1BA6-8B1891D68E3E}"/>
              </a:ext>
            </a:extLst>
          </p:cNvPr>
          <p:cNvSpPr txBox="1"/>
          <p:nvPr/>
        </p:nvSpPr>
        <p:spPr>
          <a:xfrm>
            <a:off x="111351" y="1024269"/>
            <a:ext cx="9502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・社会的特性</a:t>
            </a: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：主な産業は製造業であり、製造時に排出される</a:t>
            </a:r>
            <a:r>
              <a:rPr lang="en-US" altLang="ja-JP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CO</a:t>
            </a: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２排出量が約</a:t>
            </a:r>
            <a:r>
              <a:rPr lang="en-US" altLang="ja-JP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70</a:t>
            </a: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％を占めております。</a:t>
            </a:r>
            <a:endParaRPr lang="en-US" altLang="ja-JP" sz="1200" dirty="0">
              <a:solidFill>
                <a:prstClr val="white">
                  <a:lumMod val="65000"/>
                </a:prstClr>
              </a:solidFill>
              <a:latin typeface="Meiryo UI"/>
              <a:ea typeface="Meiryo UI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・自然的特性：山間部では人口減少、近年の集中豪雨により孤立集落が発生しました。温暖な気候を使った「〇〇みかん」をブランド化しております。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・</a:t>
            </a:r>
            <a:r>
              <a:rPr lang="en-US" altLang="ja-JP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2021</a:t>
            </a: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  <a:latin typeface="Meiryo UI"/>
                <a:ea typeface="Meiryo UI"/>
              </a:rPr>
              <a:t>年カーボンニュートラル宣言を行い、本宣言に基づいて「脱炭素戦略ビジョン」を掲げております。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7FFC6D-0837-F54C-4841-FF8E1C3E1931}"/>
              </a:ext>
            </a:extLst>
          </p:cNvPr>
          <p:cNvSpPr txBox="1"/>
          <p:nvPr/>
        </p:nvSpPr>
        <p:spPr>
          <a:xfrm>
            <a:off x="111351" y="3893923"/>
            <a:ext cx="6685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・〇〇エリアの公共施設（公民館・図書館など）に蓄電池付き太陽光パネルの設置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・廃材を活用した木質バイオマス発電施設を建設し、エネルギー資源を域内循環を図る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・農園にソーラーシェアリングを導入し、獣害対策を図る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・住宅の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ZEB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化、乗用車の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EV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化を促進。かつ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V2H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導入により災害時の非常用電源として活用する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・温室効果ガス排出ゼロを銘打ったフルーツを開発し、地域の活性化とともに雇用の創出を図る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99401A-1774-22DF-5DD1-174B7AA4C448}"/>
              </a:ext>
            </a:extLst>
          </p:cNvPr>
          <p:cNvSpPr txBox="1"/>
          <p:nvPr/>
        </p:nvSpPr>
        <p:spPr>
          <a:xfrm>
            <a:off x="111351" y="5530850"/>
            <a:ext cx="9994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当市では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20XX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年までにカーボンニュートラルを実現し、そのマイルストーンとして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20XX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年までに対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2013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年比〇％の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CO2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削減を宣言しております。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上記を実現するために、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・太陽光発電の設置に向けた調査、設置、運用・保守事業（第三者所有モデル）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・新電力会社の設立と運営支援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・着実に実行するための計画策定</a:t>
            </a:r>
            <a:r>
              <a:rPr lang="en-US" altLang="ja-JP" sz="1200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施策検討・検証などの人材支援（企業型ふるさと納税など）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bg1">
                    <a:lumMod val="65000"/>
                  </a:schemeClr>
                </a:solidFill>
              </a:rPr>
              <a:t>のご協力を賜りたいと考えております。</a:t>
            </a:r>
            <a:endParaRPr lang="en-US" altLang="ja-JP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テキスト ボックス 1">
            <a:extLst>
              <a:ext uri="{FF2B5EF4-FFF2-40B4-BE49-F238E27FC236}">
                <a16:creationId xmlns:a16="http://schemas.microsoft.com/office/drawing/2014/main" id="{83646AA1-1DED-977E-90F8-7C44D9C74659}"/>
              </a:ext>
            </a:extLst>
          </p:cNvPr>
          <p:cNvSpPr txBox="1"/>
          <p:nvPr/>
        </p:nvSpPr>
        <p:spPr>
          <a:xfrm>
            <a:off x="0" y="6858000"/>
            <a:ext cx="3887603" cy="21544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38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876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815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753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691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629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567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506" algn="l" defTabSz="839876" rtl="0" eaLnBrk="1" latinLnBrk="0" hangingPunct="1"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※本</a:t>
            </a:r>
            <a:r>
              <a:rPr lang="ja-JP" altLang="ja-JP" sz="800" kern="100" dirty="0">
                <a:solidFill>
                  <a:srgbClr val="FF0000"/>
                </a:solidFill>
                <a:latin typeface="Meiryo UI"/>
                <a:ea typeface="Meiryo UI"/>
                <a:cs typeface="Times New Roman"/>
              </a:rPr>
              <a:t>概要書</a:t>
            </a: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は、</a:t>
            </a:r>
            <a:r>
              <a:rPr lang="ja-JP" altLang="en-US" sz="800" kern="100" dirty="0">
                <a:solidFill>
                  <a:srgbClr val="FF0000"/>
                </a:solidFill>
                <a:latin typeface="Meiryo UI"/>
                <a:ea typeface="Meiryo UI"/>
                <a:cs typeface="Times New Roman"/>
              </a:rPr>
              <a:t>ブース出展者及び来場者に事前配布する</a:t>
            </a:r>
            <a:r>
              <a:rPr kumimoji="1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パンフレット</a:t>
            </a:r>
            <a:r>
              <a:rPr kumimoji="1" lang="ja-JP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Times New Roman"/>
              </a:rPr>
              <a:t>に掲載する予定です。</a:t>
            </a:r>
            <a:endParaRPr kumimoji="1" lang="en-US" altLang="ja-JP" sz="8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Times New Roman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D11A39E-F879-BCE8-F5A3-0B9E51E8C11C}"/>
              </a:ext>
            </a:extLst>
          </p:cNvPr>
          <p:cNvSpPr/>
          <p:nvPr/>
        </p:nvSpPr>
        <p:spPr>
          <a:xfrm>
            <a:off x="121303" y="123353"/>
            <a:ext cx="620369" cy="362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5D78C1-B89F-C668-D17E-203CCD9D4AC5}"/>
              </a:ext>
            </a:extLst>
          </p:cNvPr>
          <p:cNvSpPr txBox="1"/>
          <p:nvPr/>
        </p:nvSpPr>
        <p:spPr>
          <a:xfrm>
            <a:off x="108323" y="23553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/>
              <a:t>地</a:t>
            </a:r>
            <a:r>
              <a:rPr kumimoji="1" lang="ja-JP" altLang="en-US" sz="1200" dirty="0"/>
              <a:t>－●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605B4F-546F-8B45-1944-F5F60156C9F4}"/>
              </a:ext>
            </a:extLst>
          </p:cNvPr>
          <p:cNvSpPr/>
          <p:nvPr/>
        </p:nvSpPr>
        <p:spPr>
          <a:xfrm>
            <a:off x="176693" y="160312"/>
            <a:ext cx="509588" cy="112180"/>
          </a:xfrm>
          <a:prstGeom prst="rect">
            <a:avLst/>
          </a:prstGeom>
          <a:solidFill>
            <a:srgbClr val="009C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EEC25-24BD-BC99-CF68-45A8E053B3E6}"/>
              </a:ext>
            </a:extLst>
          </p:cNvPr>
          <p:cNvSpPr txBox="1"/>
          <p:nvPr/>
        </p:nvSpPr>
        <p:spPr>
          <a:xfrm>
            <a:off x="144389" y="108680"/>
            <a:ext cx="57419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>
                <a:solidFill>
                  <a:schemeClr val="bg1"/>
                </a:solidFill>
              </a:rPr>
              <a:t>ブース番号</a:t>
            </a:r>
            <a:endParaRPr kumimoji="1" lang="ja-JP" altLang="en-US" sz="7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48DC433-E932-9538-69A5-FD3A8F1189D6}"/>
              </a:ext>
            </a:extLst>
          </p:cNvPr>
          <p:cNvSpPr txBox="1"/>
          <p:nvPr/>
        </p:nvSpPr>
        <p:spPr>
          <a:xfrm>
            <a:off x="0" y="450263"/>
            <a:ext cx="2378757" cy="2769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8398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ブース番号は記入不要です。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675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21A8D57BD928E4BBC6B98C0F2984C31" ma:contentTypeVersion="13" ma:contentTypeDescription="新しいドキュメントを作成します。" ma:contentTypeScope="" ma:versionID="c02ec2afc92b4a0eaeb57cf09e567aba">
  <xsd:schema xmlns:xsd="http://www.w3.org/2001/XMLSchema" xmlns:xs="http://www.w3.org/2001/XMLSchema" xmlns:p="http://schemas.microsoft.com/office/2006/metadata/properties" xmlns:ns2="3e4d52d3-4eea-416f-843f-607552100bf1" xmlns:ns3="a310568e-dee9-4420-8dc0-6d8403035fdf" targetNamespace="http://schemas.microsoft.com/office/2006/metadata/properties" ma:root="true" ma:fieldsID="bed5de329419bba5a214ea3c63a4e1fb" ns2:_="" ns3:_="">
    <xsd:import namespace="3e4d52d3-4eea-416f-843f-607552100bf1"/>
    <xsd:import namespace="a310568e-dee9-4420-8dc0-6d8403035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d52d3-4eea-416f-843f-607552100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0568e-dee9-4420-8dc0-6d8403035fd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c4ea9d2-74db-4bc0-9021-abcd4df7d5d1}" ma:internalName="TaxCatchAll" ma:showField="CatchAllData" ma:web="a310568e-dee9-4420-8dc0-6d8403035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e4d52d3-4eea-416f-843f-607552100bf1">
      <Terms xmlns="http://schemas.microsoft.com/office/infopath/2007/PartnerControls"/>
    </lcf76f155ced4ddcb4097134ff3c332f>
    <TaxCatchAll xmlns="a310568e-dee9-4420-8dc0-6d8403035fdf" xsi:nil="true"/>
  </documentManagement>
</p:properties>
</file>

<file path=customXml/itemProps1.xml><?xml version="1.0" encoding="utf-8"?>
<ds:datastoreItem xmlns:ds="http://schemas.openxmlformats.org/officeDocument/2006/customXml" ds:itemID="{CCED9C14-030F-4FC4-BA9B-12E7536BF32F}"/>
</file>

<file path=customXml/itemProps2.xml><?xml version="1.0" encoding="utf-8"?>
<ds:datastoreItem xmlns:ds="http://schemas.openxmlformats.org/officeDocument/2006/customXml" ds:itemID="{B0D13D69-CD8D-460D-89C0-D1169D1CDE2C}"/>
</file>

<file path=customXml/itemProps3.xml><?xml version="1.0" encoding="utf-8"?>
<ds:datastoreItem xmlns:ds="http://schemas.openxmlformats.org/officeDocument/2006/customXml" ds:itemID="{4621BB99-4E76-4536-91B4-5BA034360BC8}"/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Words>610</Words>
  <PresentationFormat>A4 210 x 297 mm</PresentationFormat>
  <Paragraphs>71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Wingdings</vt:lpstr>
      <vt:lpstr>Office テーマ</vt:lpstr>
      <vt:lpstr>think-cell Slide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0x010100C21A8D57BD928E4BBC6B98C0F2984C31</vt:lpwstr>
  </property>
</Properties>
</file>