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sldIdLst>
    <p:sldId id="1524" r:id="rId2"/>
    <p:sldId id="1526" r:id="rId3"/>
  </p:sldIdLst>
  <p:sldSz cx="9906000" cy="6858000" type="A4"/>
  <p:notesSz cx="6807200" cy="9939338"/>
  <p:custDataLst>
    <p:tags r:id="rId5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要書" id="{CE8CEA02-ECB9-42AB-90AC-56DEDEE1D8D9}">
          <p14:sldIdLst>
            <p14:sldId id="1524"/>
          </p14:sldIdLst>
        </p14:section>
        <p14:section name="記入例" id="{9EEEDA0B-B904-4453-8194-5517D161C1A6}">
          <p14:sldIdLst>
            <p14:sldId id="15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山 貴俊" initials="新山" lastIdx="1" clrIdx="0">
    <p:extLst>
      <p:ext uri="{19B8F6BF-5375-455C-9EA6-DF929625EA0E}">
        <p15:presenceInfo xmlns:p15="http://schemas.microsoft.com/office/powerpoint/2012/main" userId="S::NIIYAM01@moe.go.jp::49323f4e-8c13-4be4-b97f-448439a34efe" providerId="AD"/>
      </p:ext>
    </p:extLst>
  </p:cmAuthor>
  <p:cmAuthor id="2" name="大嶋 恭子（KYOKO OSHIMA）" initials="大嶋" lastIdx="6" clrIdx="1">
    <p:extLst>
      <p:ext uri="{19B8F6BF-5375-455C-9EA6-DF929625EA0E}">
        <p15:presenceInfo xmlns:p15="http://schemas.microsoft.com/office/powerpoint/2012/main" userId="S::OSHIMA12@moe.go.jp::3f82ce6d-bf14-465d-963b-c7a8a4ca8870" providerId="AD"/>
      </p:ext>
    </p:extLst>
  </p:cmAuthor>
  <p:cmAuthor id="3" name="進 高行（TAKAYUKI SHIN）" initials="進S" lastIdx="3" clrIdx="2">
    <p:extLst>
      <p:ext uri="{19B8F6BF-5375-455C-9EA6-DF929625EA0E}">
        <p15:presenceInfo xmlns:p15="http://schemas.microsoft.com/office/powerpoint/2012/main" userId="S::shin02@moe.go.jp::6fc81a82-2cb6-4d82-8520-4196d8d581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FFCC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91DF6-F655-45AC-9D45-299CC4120228}" v="13" dt="2023-07-27T01:37:22.841"/>
    <p1510:client id="{146FB62E-D31E-4172-858E-21D4B7F14E32}" v="12" dt="2023-07-28T00:08:58.643"/>
    <p1510:client id="{52BA9D9A-E604-0EBC-F7B3-27AA30B9BAF3}" v="16" dt="2023-07-28T00:16:45.354"/>
    <p1510:client id="{8066E671-3AE8-4F0F-951A-2CF971F88D2A}" v="12" dt="2023-07-27T03:34:51.863"/>
    <p1510:client id="{865C7F69-E855-477E-8EDA-C76C8889B9A8}" v="164" dt="2023-07-27T09:16:41.395"/>
    <p1510:client id="{EA6156B1-FA27-48C9-821C-7A3CAD4B1F6C}" v="106" dt="2023-07-27T00:50:21.889"/>
    <p1510:client id="{EB9B1173-A30E-4D84-BB24-506D3A424479}" v="1" dt="2023-07-27T01:44:38.820"/>
    <p1510:client id="{F6286053-1736-4AAE-A029-4D17D9C752A1}" v="195" dt="2023-07-27T03:40:3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11" Target="revisionInfo.xml" Type="http://schemas.microsoft.com/office/2015/10/relationships/revisionInfo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tags/tag1.xml" Type="http://schemas.openxmlformats.org/officeDocument/2006/relationships/tags"/><Relationship Id="rId6" Target="commentAuthors.xml" Type="http://schemas.openxmlformats.org/officeDocument/2006/relationships/commentAuthors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8/8/2023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8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96547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jpeg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9.jpeg" Type="http://schemas.openxmlformats.org/officeDocument/2006/relationships/image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2.png" Type="http://schemas.openxmlformats.org/officeDocument/2006/relationships/image"/><Relationship Id="rId5" Target="../media/image13.svg" Type="http://schemas.openxmlformats.org/officeDocument/2006/relationships/image"/><Relationship Id="rId6" Target="../media/image14.jpeg" Type="http://schemas.openxmlformats.org/officeDocument/2006/relationships/image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7.jpeg" Type="http://schemas.openxmlformats.org/officeDocument/2006/relationships/image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/>
              <a:t>年</a:t>
            </a:r>
            <a:r>
              <a:rPr kumimoji="1" lang="en-US" altLang="ja-JP"/>
              <a:t>00</a:t>
            </a:r>
            <a:r>
              <a:rPr kumimoji="1" lang="ja-JP" altLang="en-US"/>
              <a:t>月</a:t>
            </a:r>
            <a:r>
              <a:rPr kumimoji="1" lang="en-US" altLang="ja-JP"/>
              <a:t>00</a:t>
            </a:r>
            <a:r>
              <a:rPr kumimoji="1" lang="ja-JP" altLang="en-US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36CE-E602-4651-B4F8-DD0931A631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2023/8/8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リード文レベルあり（</a:t>
            </a:r>
            <a:r>
              <a:rPr kumimoji="1" lang="en-US" altLang="ja-JP"/>
              <a:t>Tab</a:t>
            </a:r>
            <a:r>
              <a:rPr kumimoji="1" lang="ja-JP" altLang="en-US"/>
              <a:t>キーで第</a:t>
            </a:r>
            <a:r>
              <a:rPr kumimoji="1" lang="en-US" altLang="ja-JP"/>
              <a:t>4</a:t>
            </a:r>
            <a:r>
              <a:rPr kumimoji="1" lang="ja-JP" altLang="en-US"/>
              <a:t>レベルまで選べます）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赤色の吹出しに示した選択肢の中から選択して記載</a:t>
            </a:r>
            <a:endParaRPr kumimoji="1" lang="en-US" altLang="ja-JP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事業内容を説明</a:t>
            </a:r>
            <a:endParaRPr kumimoji="1" lang="en-US" altLang="ja-JP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事業の目的を箇条書きで記載。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</a:p>
          <a:p>
            <a:pPr lvl="0"/>
            <a:endParaRPr kumimoji="1" lang="en-US" altLang="ja-JP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【</a:t>
            </a:r>
            <a:r>
              <a:rPr kumimoji="1" lang="ja-JP" altLang="en-US"/>
              <a:t>令和２年度要求額 </a:t>
            </a:r>
            <a:r>
              <a:rPr kumimoji="1" lang="en-US" altLang="ja-JP"/>
              <a:t>0,000</a:t>
            </a:r>
            <a:r>
              <a:rPr kumimoji="1" lang="ja-JP" altLang="en-US"/>
              <a:t>百万円（</a:t>
            </a:r>
            <a:r>
              <a:rPr kumimoji="1" lang="en-US" altLang="ja-JP"/>
              <a:t>0,000</a:t>
            </a:r>
            <a:r>
              <a:rPr kumimoji="1" lang="ja-JP" altLang="en-US"/>
              <a:t>百万円）</a:t>
            </a:r>
            <a:r>
              <a:rPr kumimoji="1" lang="en-US" altLang="ja-JP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補助対象、支援対象の例、事業イメージ </a:t>
            </a:r>
            <a:r>
              <a:rPr kumimoji="1" lang="en-US" altLang="ja-JP"/>
              <a:t>etc.</a:t>
            </a:r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選　　　 択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22435" y="6368678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54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12" Target="../tags/tag2.xml" Type="http://schemas.openxmlformats.org/officeDocument/2006/relationships/tags"/><Relationship Id="rId13" Target="../embeddings/oleObject1.bin" Type="http://schemas.openxmlformats.org/officeDocument/2006/relationships/oleObject"/><Relationship Id="rId14" Target="../media/image1.emf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6" progId="TCLayout.ActiveDocument.1">
                  <p:embed/>
                </p:oleObj>
              </mc:Choice>
              <mc:Fallback>
                <p:oleObj name="think-cell Slide" r:id="rId13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tags/tag3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1.xml" Type="http://schemas.openxmlformats.org/officeDocument/2006/relationships/notesSlide"/><Relationship Id="rId4" Target="../embeddings/oleObject2.bin" Type="http://schemas.openxmlformats.org/officeDocument/2006/relationships/oleObject"/><Relationship Id="rId5" Target="../media/image1.emf" Type="http://schemas.openxmlformats.org/officeDocument/2006/relationships/image"/><Relationship Id="rId6" Target="../media/image1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tags/tag4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2.xml" Type="http://schemas.openxmlformats.org/officeDocument/2006/relationships/notesSlide"/><Relationship Id="rId4" Target="../embeddings/oleObject2.bin" Type="http://schemas.openxmlformats.org/officeDocument/2006/relationships/oleObject"/><Relationship Id="rId5" Target="../media/image1.emf" Type="http://schemas.openxmlformats.org/officeDocument/2006/relationships/image"/><Relationship Id="rId6" Target="../media/image1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97745C-7241-40B2-A78F-1626D13992D3}"/>
              </a:ext>
            </a:extLst>
          </p:cNvPr>
          <p:cNvSpPr/>
          <p:nvPr/>
        </p:nvSpPr>
        <p:spPr>
          <a:xfrm>
            <a:off x="62400" y="52211"/>
            <a:ext cx="5398600" cy="5181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「〇〇（</a:t>
            </a:r>
            <a:r>
              <a:rPr lang="ja-JP" altLang="en-US" sz="1750" b="1" dirty="0">
                <a:latin typeface="Meiryo UI"/>
                <a:ea typeface="Meiryo UI"/>
              </a:rPr>
              <a:t>県名）・〇〇（市町村名）</a:t>
            </a:r>
            <a:r>
              <a:rPr kumimoji="1" lang="ja-JP" altLang="en-US" sz="17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」</a:t>
            </a:r>
            <a:endParaRPr kumimoji="1" lang="en-US" sz="17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9715" y="5071411"/>
            <a:ext cx="9779610" cy="1619064"/>
            <a:chOff x="512002" y="2435539"/>
            <a:chExt cx="8835763" cy="222900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39"/>
              <a:ext cx="8835763" cy="47247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４．企業に求めたい内容</a:t>
              </a:r>
              <a:endParaRPr kumimoji="1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908014"/>
              <a:ext cx="8835763" cy="1756526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FA69EF-75C6-6E29-D762-F29C5BC16971}"/>
              </a:ext>
            </a:extLst>
          </p:cNvPr>
          <p:cNvSpPr txBox="1"/>
          <p:nvPr/>
        </p:nvSpPr>
        <p:spPr>
          <a:xfrm>
            <a:off x="5554261" y="891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九州・沖縄地区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111DC-58D7-0292-F72B-0960EB05F9CC}"/>
              </a:ext>
            </a:extLst>
          </p:cNvPr>
          <p:cNvSpPr txBox="1"/>
          <p:nvPr/>
        </p:nvSpPr>
        <p:spPr>
          <a:xfrm>
            <a:off x="5554261" y="262501"/>
            <a:ext cx="30973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令和</a:t>
            </a:r>
            <a:r>
              <a:rPr kumimoji="1" lang="en-US" altLang="ja-JP" sz="11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</a:t>
            </a:r>
            <a:r>
              <a:rPr kumimoji="1" lang="ja-JP" altLang="en-US" sz="11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地域脱炭素に向けたマッチングイベント概要書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E13EFF5-98EB-BC07-BE98-515BD4C469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2581" y="43955"/>
            <a:ext cx="762000" cy="552450"/>
          </a:xfrm>
          <a:prstGeom prst="rect">
            <a:avLst/>
          </a:prstGeom>
        </p:spPr>
      </p:pic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2527D488-8DD8-9BA0-8B52-815FE6BAEC0B}"/>
              </a:ext>
            </a:extLst>
          </p:cNvPr>
          <p:cNvSpPr txBox="1"/>
          <p:nvPr/>
        </p:nvSpPr>
        <p:spPr>
          <a:xfrm>
            <a:off x="-1993" y="6691220"/>
            <a:ext cx="3990195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38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87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815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753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691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629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567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50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※本</a:t>
            </a:r>
            <a:r>
              <a:rPr lang="ja-JP" altLang="ja-JP" sz="800" kern="100" dirty="0">
                <a:latin typeface="Meiryo UI"/>
                <a:ea typeface="Meiryo UI"/>
                <a:cs typeface="Times New Roman"/>
              </a:rPr>
              <a:t>概要書</a:t>
            </a: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は、</a:t>
            </a:r>
            <a:r>
              <a:rPr lang="ja-JP" altLang="en-US" sz="800" kern="100" dirty="0">
                <a:latin typeface="Meiryo UI"/>
                <a:ea typeface="Meiryo UI"/>
                <a:cs typeface="Times New Roman"/>
              </a:rPr>
              <a:t>ブース出展者及び来場者に事前配布する</a:t>
            </a:r>
            <a:r>
              <a:rPr kumimoji="1" lang="ja-JP" altLang="en-US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パンフレット</a:t>
            </a: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に掲載する予定です。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B0E83F9-0638-7823-27F5-4F27694B02EE}"/>
              </a:ext>
            </a:extLst>
          </p:cNvPr>
          <p:cNvSpPr/>
          <p:nvPr/>
        </p:nvSpPr>
        <p:spPr>
          <a:xfrm>
            <a:off x="70694" y="1910449"/>
            <a:ext cx="5556080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ADDFDA8-DF2A-231F-9211-7283734B17B6}"/>
              </a:ext>
            </a:extLst>
          </p:cNvPr>
          <p:cNvSpPr/>
          <p:nvPr/>
        </p:nvSpPr>
        <p:spPr>
          <a:xfrm>
            <a:off x="5912457" y="1910449"/>
            <a:ext cx="3937846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447BF16-7AD4-4EB4-59EB-5B16DD5216A0}"/>
              </a:ext>
            </a:extLst>
          </p:cNvPr>
          <p:cNvSpPr/>
          <p:nvPr/>
        </p:nvSpPr>
        <p:spPr>
          <a:xfrm>
            <a:off x="70693" y="1715379"/>
            <a:ext cx="9779609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．地域の抱える課題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00B4561-9B36-7E59-6E9F-477FADFDCB72}"/>
              </a:ext>
            </a:extLst>
          </p:cNvPr>
          <p:cNvSpPr/>
          <p:nvPr/>
        </p:nvSpPr>
        <p:spPr>
          <a:xfrm>
            <a:off x="70694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環境・脱炭素に関する課題</a:t>
            </a: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948309A-8751-0182-353D-981D78EA3FDC}"/>
              </a:ext>
            </a:extLst>
          </p:cNvPr>
          <p:cNvSpPr/>
          <p:nvPr/>
        </p:nvSpPr>
        <p:spPr>
          <a:xfrm>
            <a:off x="5936126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同時解決したい地域の課題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C3CDCCC-DD63-CA70-EB18-F6FABB15C386}"/>
              </a:ext>
            </a:extLst>
          </p:cNvPr>
          <p:cNvGrpSpPr/>
          <p:nvPr/>
        </p:nvGrpSpPr>
        <p:grpSpPr>
          <a:xfrm>
            <a:off x="59715" y="3556080"/>
            <a:ext cx="6919925" cy="1436036"/>
            <a:chOff x="512002" y="2435539"/>
            <a:chExt cx="6252071" cy="2372208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495C9B6-1C8E-BC5B-58CD-EA1BD4CABDF0}"/>
                </a:ext>
              </a:extLst>
            </p:cNvPr>
            <p:cNvSpPr/>
            <p:nvPr/>
          </p:nvSpPr>
          <p:spPr>
            <a:xfrm>
              <a:off x="512002" y="2435539"/>
              <a:ext cx="6252071" cy="472474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/>
                  <a:ea typeface="Meiryo UI"/>
                </a:rPr>
                <a:t>３．</a:t>
              </a:r>
              <a:r>
                <a:rPr lang="ja-JP" altLang="en-US" sz="1600" b="1" dirty="0">
                  <a:latin typeface="Meiryo UI"/>
                  <a:ea typeface="Meiryo UI"/>
                </a:rPr>
                <a:t>取組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/>
                  <a:ea typeface="Meiryo UI"/>
                </a:rPr>
                <a:t>の概要</a:t>
              </a:r>
              <a:endParaRPr kumimoji="1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9878549-F399-6FC7-0D91-5DEBF46A9B40}"/>
                </a:ext>
              </a:extLst>
            </p:cNvPr>
            <p:cNvSpPr/>
            <p:nvPr/>
          </p:nvSpPr>
          <p:spPr>
            <a:xfrm>
              <a:off x="512002" y="2908013"/>
              <a:ext cx="6252071" cy="1899734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E388A57-026B-107D-6153-A57ACE08B570}"/>
              </a:ext>
            </a:extLst>
          </p:cNvPr>
          <p:cNvSpPr/>
          <p:nvPr/>
        </p:nvSpPr>
        <p:spPr>
          <a:xfrm>
            <a:off x="59715" y="659156"/>
            <a:ext cx="9790587" cy="984847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BD1F3B8-C8F5-32E7-FB6C-76EC951E99A7}"/>
              </a:ext>
            </a:extLst>
          </p:cNvPr>
          <p:cNvSpPr/>
          <p:nvPr/>
        </p:nvSpPr>
        <p:spPr>
          <a:xfrm>
            <a:off x="70695" y="666069"/>
            <a:ext cx="9768630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latin typeface="Meiryo UI"/>
                <a:ea typeface="Meiryo UI"/>
              </a:rPr>
              <a:t>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．地域特性（ビジョンなど）</a:t>
            </a:r>
            <a:endParaRPr kumimoji="1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1CC0FEA-4252-08AD-2C83-5D3D58C607D5}"/>
              </a:ext>
            </a:extLst>
          </p:cNvPr>
          <p:cNvSpPr/>
          <p:nvPr/>
        </p:nvSpPr>
        <p:spPr>
          <a:xfrm>
            <a:off x="7128089" y="3565456"/>
            <a:ext cx="2666559" cy="1425974"/>
          </a:xfrm>
          <a:prstGeom prst="rect">
            <a:avLst/>
          </a:prstGeom>
          <a:noFill/>
          <a:ln>
            <a:solidFill>
              <a:srgbClr val="009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取組の方向性・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概要等のイメージ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（イラスト・写真掲載の欄として活用ください）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4E3D6D-7265-BDFE-98C4-F461E6ED83CB}"/>
              </a:ext>
            </a:extLst>
          </p:cNvPr>
          <p:cNvSpPr/>
          <p:nvPr/>
        </p:nvSpPr>
        <p:spPr>
          <a:xfrm>
            <a:off x="10315574" y="1876425"/>
            <a:ext cx="3019425" cy="12795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B9D304-78CA-E6B6-4BC9-32FD85EBE1DE}"/>
              </a:ext>
            </a:extLst>
          </p:cNvPr>
          <p:cNvSpPr/>
          <p:nvPr/>
        </p:nvSpPr>
        <p:spPr>
          <a:xfrm>
            <a:off x="10208395" y="1776978"/>
            <a:ext cx="3019425" cy="12795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提出先：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0" i="0" dirty="0">
                <a:solidFill>
                  <a:srgbClr val="333333"/>
                </a:solidFill>
                <a:effectLst/>
                <a:latin typeface="Noto Sans JP"/>
              </a:rPr>
              <a:t>　九州地方環境パートナーシップオフィス</a:t>
            </a:r>
            <a:r>
              <a:rPr lang="ja-JP" altLang="en-US" sz="1100" b="0" i="0" dirty="0">
                <a:solidFill>
                  <a:srgbClr val="333333"/>
                </a:solidFill>
                <a:effectLst/>
                <a:latin typeface="Noto Sans JP"/>
              </a:rPr>
              <a:t>（</a:t>
            </a:r>
            <a:r>
              <a:rPr lang="en-US" altLang="ja-JP" sz="1100" b="0" i="0" dirty="0">
                <a:solidFill>
                  <a:srgbClr val="333333"/>
                </a:solidFill>
                <a:effectLst/>
                <a:latin typeface="Noto Sans JP"/>
              </a:rPr>
              <a:t>EPO</a:t>
            </a:r>
            <a:r>
              <a:rPr lang="ja-JP" altLang="en-US" sz="1100" b="0" i="0" dirty="0">
                <a:solidFill>
                  <a:srgbClr val="333333"/>
                </a:solidFill>
                <a:effectLst/>
                <a:latin typeface="Noto Sans JP"/>
              </a:rPr>
              <a:t>九州）</a:t>
            </a:r>
            <a:endParaRPr lang="en-US" altLang="ja-JP" sz="1100" b="0" i="0" dirty="0">
              <a:solidFill>
                <a:srgbClr val="333333"/>
              </a:solidFill>
              <a:effectLst/>
              <a:latin typeface="Noto Sans JP"/>
            </a:endParaRPr>
          </a:p>
          <a:p>
            <a:r>
              <a:rPr lang="ja-JP" altLang="en-US" sz="1000" b="0" i="0" dirty="0">
                <a:solidFill>
                  <a:srgbClr val="333333"/>
                </a:solidFill>
                <a:effectLst/>
                <a:latin typeface="Noto Sans JP"/>
              </a:rPr>
              <a:t>　</a:t>
            </a:r>
            <a:r>
              <a:rPr lang="en-US" altLang="ja-JP" sz="1000" b="0" i="0" dirty="0">
                <a:solidFill>
                  <a:srgbClr val="333333"/>
                </a:solidFill>
                <a:effectLst/>
                <a:latin typeface="Noto Sans JP"/>
              </a:rPr>
              <a:t>E-mail</a:t>
            </a:r>
            <a:r>
              <a:rPr lang="ja-JP" altLang="en-US" sz="1000" b="0" i="0" dirty="0">
                <a:solidFill>
                  <a:srgbClr val="333333"/>
                </a:solidFill>
                <a:effectLst/>
                <a:latin typeface="Noto Sans JP"/>
              </a:rPr>
              <a:t>： </a:t>
            </a:r>
            <a:r>
              <a:rPr lang="en-US" altLang="ja-JP" sz="1000" b="0" i="0" dirty="0">
                <a:solidFill>
                  <a:srgbClr val="333333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epo-junkanken@epo-kyushu.jp</a:t>
            </a:r>
          </a:p>
          <a:p>
            <a:endParaRPr kumimoji="1" lang="en-US" altLang="ja-JP" sz="10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提出期限：</a:t>
            </a:r>
            <a:endParaRPr lang="en-US" altLang="ja-JP" sz="10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10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49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97745C-7241-40B2-A78F-1626D13992D3}"/>
              </a:ext>
            </a:extLst>
          </p:cNvPr>
          <p:cNvSpPr/>
          <p:nvPr/>
        </p:nvSpPr>
        <p:spPr>
          <a:xfrm>
            <a:off x="62400" y="52211"/>
            <a:ext cx="5398600" cy="5181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「〇〇（県名）・〇〇（市町村名）」</a:t>
            </a:r>
            <a:endParaRPr kumimoji="1" lang="en-US" sz="1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9715" y="5071411"/>
            <a:ext cx="9779610" cy="1619064"/>
            <a:chOff x="512002" y="2435539"/>
            <a:chExt cx="8835763" cy="222900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39"/>
              <a:ext cx="8835763" cy="47247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４．企業に求めたい内容</a:t>
              </a:r>
              <a:endParaRPr kumimoji="1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908014"/>
              <a:ext cx="8835763" cy="1756526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FA69EF-75C6-6E29-D762-F29C5BC16971}"/>
              </a:ext>
            </a:extLst>
          </p:cNvPr>
          <p:cNvSpPr txBox="1"/>
          <p:nvPr/>
        </p:nvSpPr>
        <p:spPr>
          <a:xfrm>
            <a:off x="5554261" y="891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九州・沖縄地区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111DC-58D7-0292-F72B-0960EB05F9CC}"/>
              </a:ext>
            </a:extLst>
          </p:cNvPr>
          <p:cNvSpPr txBox="1"/>
          <p:nvPr/>
        </p:nvSpPr>
        <p:spPr>
          <a:xfrm>
            <a:off x="5554261" y="262501"/>
            <a:ext cx="30973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令和</a:t>
            </a:r>
            <a:r>
              <a:rPr kumimoji="1" lang="en-US" altLang="ja-JP" sz="11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</a:t>
            </a:r>
            <a:r>
              <a:rPr kumimoji="1" lang="ja-JP" altLang="en-US" sz="11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地域脱炭素に向けたマッチングイベント概要書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E13EFF5-98EB-BC07-BE98-515BD4C469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2581" y="43955"/>
            <a:ext cx="762000" cy="552450"/>
          </a:xfrm>
          <a:prstGeom prst="rect">
            <a:avLst/>
          </a:prstGeom>
        </p:spPr>
      </p:pic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2527D488-8DD8-9BA0-8B52-815FE6BAEC0B}"/>
              </a:ext>
            </a:extLst>
          </p:cNvPr>
          <p:cNvSpPr txBox="1"/>
          <p:nvPr/>
        </p:nvSpPr>
        <p:spPr>
          <a:xfrm>
            <a:off x="-1993" y="6691220"/>
            <a:ext cx="3887603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38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87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815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753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691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629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567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50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※本概要書は、</a:t>
            </a:r>
            <a:r>
              <a:rPr kumimoji="1" lang="ja-JP" altLang="en-US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ブース出展者及び来場者に事前配布するパンフレット</a:t>
            </a: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Times New Roman"/>
              </a:rPr>
              <a:t>に掲載する予定です。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B0E83F9-0638-7823-27F5-4F27694B02EE}"/>
              </a:ext>
            </a:extLst>
          </p:cNvPr>
          <p:cNvSpPr/>
          <p:nvPr/>
        </p:nvSpPr>
        <p:spPr>
          <a:xfrm>
            <a:off x="70694" y="1910449"/>
            <a:ext cx="5556080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ADDFDA8-DF2A-231F-9211-7283734B17B6}"/>
              </a:ext>
            </a:extLst>
          </p:cNvPr>
          <p:cNvSpPr/>
          <p:nvPr/>
        </p:nvSpPr>
        <p:spPr>
          <a:xfrm>
            <a:off x="5912457" y="1910449"/>
            <a:ext cx="3937846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447BF16-7AD4-4EB4-59EB-5B16DD5216A0}"/>
              </a:ext>
            </a:extLst>
          </p:cNvPr>
          <p:cNvSpPr/>
          <p:nvPr/>
        </p:nvSpPr>
        <p:spPr>
          <a:xfrm>
            <a:off x="70693" y="1715379"/>
            <a:ext cx="9779609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２．地域の抱える課題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00B4561-9B36-7E59-6E9F-477FADFDCB72}"/>
              </a:ext>
            </a:extLst>
          </p:cNvPr>
          <p:cNvSpPr/>
          <p:nvPr/>
        </p:nvSpPr>
        <p:spPr>
          <a:xfrm>
            <a:off x="70694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環境・脱炭素に関する課題</a:t>
            </a: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948309A-8751-0182-353D-981D78EA3FDC}"/>
              </a:ext>
            </a:extLst>
          </p:cNvPr>
          <p:cNvSpPr/>
          <p:nvPr/>
        </p:nvSpPr>
        <p:spPr>
          <a:xfrm>
            <a:off x="5936126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同時解決したい地域の課題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A192B63-5C8C-2EA0-B66F-CD98F7E6BB06}"/>
              </a:ext>
            </a:extLst>
          </p:cNvPr>
          <p:cNvSpPr txBox="1"/>
          <p:nvPr/>
        </p:nvSpPr>
        <p:spPr>
          <a:xfrm>
            <a:off x="5892138" y="2272890"/>
            <a:ext cx="390927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水害対策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・獣害対策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・住みやすいまちづくり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・産業活性化による雇用創出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・観光地域づくり/観光資源の磨きあげ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B565DC3-9251-AC03-C602-04D7FADE8BCE}"/>
              </a:ext>
            </a:extLst>
          </p:cNvPr>
          <p:cNvSpPr txBox="1"/>
          <p:nvPr/>
        </p:nvSpPr>
        <p:spPr>
          <a:xfrm>
            <a:off x="111352" y="2400366"/>
            <a:ext cx="5556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・公共施設の脱炭素化（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ZEB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ZEH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）</a:t>
            </a: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・公用車の脱炭素化（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EV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導入）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・ごみ処理施設の老朽化、ごみ出しや処理費用に関する課題、プラごみ・海洋ごみ対策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・エネルギー資金の流出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C3CDCCC-DD63-CA70-EB18-F6FABB15C386}"/>
              </a:ext>
            </a:extLst>
          </p:cNvPr>
          <p:cNvGrpSpPr/>
          <p:nvPr/>
        </p:nvGrpSpPr>
        <p:grpSpPr>
          <a:xfrm>
            <a:off x="59715" y="3556080"/>
            <a:ext cx="6919925" cy="1436036"/>
            <a:chOff x="512002" y="2435539"/>
            <a:chExt cx="6252071" cy="2372208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495C9B6-1C8E-BC5B-58CD-EA1BD4CABDF0}"/>
                </a:ext>
              </a:extLst>
            </p:cNvPr>
            <p:cNvSpPr/>
            <p:nvPr/>
          </p:nvSpPr>
          <p:spPr>
            <a:xfrm>
              <a:off x="512002" y="2435539"/>
              <a:ext cx="6252071" cy="472474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３．取組の概要</a:t>
              </a:r>
              <a:endParaRPr kumimoji="1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9878549-F399-6FC7-0D91-5DEBF46A9B40}"/>
                </a:ext>
              </a:extLst>
            </p:cNvPr>
            <p:cNvSpPr/>
            <p:nvPr/>
          </p:nvSpPr>
          <p:spPr>
            <a:xfrm>
              <a:off x="512002" y="2908013"/>
              <a:ext cx="6252071" cy="1899734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E388A57-026B-107D-6153-A57ACE08B570}"/>
              </a:ext>
            </a:extLst>
          </p:cNvPr>
          <p:cNvSpPr/>
          <p:nvPr/>
        </p:nvSpPr>
        <p:spPr>
          <a:xfrm>
            <a:off x="59715" y="659156"/>
            <a:ext cx="9790587" cy="984847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BD1F3B8-C8F5-32E7-FB6C-76EC951E99A7}"/>
              </a:ext>
            </a:extLst>
          </p:cNvPr>
          <p:cNvSpPr/>
          <p:nvPr/>
        </p:nvSpPr>
        <p:spPr>
          <a:xfrm>
            <a:off x="70695" y="666069"/>
            <a:ext cx="9768630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１．地域特性（ビジョンなど）</a:t>
            </a:r>
            <a:endParaRPr kumimoji="1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1CC0FEA-4252-08AD-2C83-5D3D58C607D5}"/>
              </a:ext>
            </a:extLst>
          </p:cNvPr>
          <p:cNvSpPr/>
          <p:nvPr/>
        </p:nvSpPr>
        <p:spPr>
          <a:xfrm>
            <a:off x="7128089" y="3565456"/>
            <a:ext cx="2666559" cy="1425974"/>
          </a:xfrm>
          <a:prstGeom prst="rect">
            <a:avLst/>
          </a:prstGeom>
          <a:noFill/>
          <a:ln>
            <a:solidFill>
              <a:srgbClr val="009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取組の方向性・概要等のイメージ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（イラスト・写真掲載の欄として活用ください）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9A03DB-5EA5-71BC-6D04-097D9EC54800}"/>
              </a:ext>
            </a:extLst>
          </p:cNvPr>
          <p:cNvSpPr txBox="1"/>
          <p:nvPr/>
        </p:nvSpPr>
        <p:spPr>
          <a:xfrm>
            <a:off x="2097386" y="2120732"/>
            <a:ext cx="3258496" cy="64633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スライド１枚におさまるように作成お願いします。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文字は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12pt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以上の大きさでお願いします。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必要に応じ、枠の大きさ</a:t>
            </a:r>
            <a:r>
              <a:rPr lang="ja-JP" altLang="en-US" sz="1200" dirty="0">
                <a:latin typeface="Meiryo UI"/>
                <a:ea typeface="Meiryo UI"/>
              </a:rPr>
              <a:t>は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変更可能</a:t>
            </a:r>
            <a:endParaRPr lang="ja-JP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272906-8C2C-49E2-1BA6-8B1891D68E3E}"/>
              </a:ext>
            </a:extLst>
          </p:cNvPr>
          <p:cNvSpPr txBox="1"/>
          <p:nvPr/>
        </p:nvSpPr>
        <p:spPr>
          <a:xfrm>
            <a:off x="111351" y="1024269"/>
            <a:ext cx="950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・社会的特性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：主な産業は製造業であり、製造時に排出される</a:t>
            </a:r>
            <a:r>
              <a:rPr lang="en-US" altLang="ja-JP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CO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２排出量が約</a:t>
            </a:r>
            <a:r>
              <a:rPr lang="en-US" altLang="ja-JP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70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％を占めております。</a:t>
            </a:r>
            <a:endParaRPr lang="en-US" altLang="ja-JP" sz="1200" dirty="0">
              <a:solidFill>
                <a:prstClr val="white">
                  <a:lumMod val="65000"/>
                </a:prstClr>
              </a:solidFill>
              <a:latin typeface="Meiryo UI"/>
              <a:ea typeface="Meiryo UI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・自然的特性：山間部では人口減少、近年の集中豪雨により孤立集落が発生しました。温暖な気候を使った「〇〇みかん」をブランド化しております。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・</a:t>
            </a:r>
            <a:r>
              <a:rPr lang="en-US" altLang="ja-JP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2021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年カーボンニュートラル宣言を行い、本宣言に基づいて「脱炭素戦略ビジョン」を掲げております。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7FFC6D-0837-F54C-4841-FF8E1C3E1931}"/>
              </a:ext>
            </a:extLst>
          </p:cNvPr>
          <p:cNvSpPr txBox="1"/>
          <p:nvPr/>
        </p:nvSpPr>
        <p:spPr>
          <a:xfrm>
            <a:off x="111351" y="3893923"/>
            <a:ext cx="6685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・〇〇エリアの公共施設（公民館・図書館など）に蓄電池付き太陽光パネルの設置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・廃材を活用した木質バイオマス発電施設を建設し、エネルギー資源を域内循環を図る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・農園にソーラーシェアリングを導入し、獣害対策を図る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・住宅の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ZEB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化、乗用車の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EV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化を促進。かつ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V2H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導入により災害時の非常用電源として活用する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・温室効果ガス排出ゼロを銘打ったフルーツを開発し、地域の活性化とともに雇用の創出を図る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99401A-1774-22DF-5DD1-174B7AA4C448}"/>
              </a:ext>
            </a:extLst>
          </p:cNvPr>
          <p:cNvSpPr txBox="1"/>
          <p:nvPr/>
        </p:nvSpPr>
        <p:spPr>
          <a:xfrm>
            <a:off x="111351" y="5530850"/>
            <a:ext cx="9994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当市では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20XX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年までにカーボンニュートラルを実現し、そのマイルストーンとして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20XX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年までに対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2013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年比〇％の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CO2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削減を宣言しております。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上記を実現するために、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・太陽光発電の設置に向けた調査、設置、運用・保守事業（第三者所有モデル）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・新電力会社の設立と運営支援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・着実に実行するための計画策定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施策検討・検証などの人材支援（企業型ふるさと納税など）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のご協力を賜りたいと考えております。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75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Words>630</Words>
  <PresentationFormat>A4 210 x 297 mm</PresentationFormat>
  <Paragraphs>72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Meiryo UI</vt:lpstr>
      <vt:lpstr>Noto Sans JP</vt:lpstr>
      <vt:lpstr>游ゴシック</vt:lpstr>
      <vt:lpstr>Arial</vt:lpstr>
      <vt:lpstr>Wingdings</vt:lpstr>
      <vt:lpstr>Office テーマ</vt:lpstr>
      <vt:lpstr>think-cell Slide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